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media/image10.jpg" ContentType="image/jpg"/>
  <Override PartName="/ppt/media/image11.jpg" ContentType="image/jpg"/>
  <Override PartName="/ppt/media/image14.jpg" ContentType="image/jpg"/>
  <Override PartName="/ppt/media/image15.jpg" ContentType="image/jpg"/>
  <Override PartName="/ppt/media/image16.jpg" ContentType="image/jpg"/>
  <Override PartName="/ppt/media/image17.jpg" ContentType="image/jpg"/>
  <Override PartName="/ppt/media/image18.jpg" ContentType="image/jpg"/>
  <Override PartName="/ppt/media/image19.jpg" ContentType="image/jpg"/>
  <Override PartName="/ppt/media/image20.jpg" ContentType="image/jpg"/>
  <Override PartName="/ppt/media/image28.jpg" ContentType="image/jp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69" r:id="rId2"/>
  </p:sldMasterIdLst>
  <p:sldIdLst>
    <p:sldId id="256" r:id="rId3"/>
    <p:sldId id="257" r:id="rId4"/>
    <p:sldId id="258" r:id="rId5"/>
    <p:sldId id="289" r:id="rId6"/>
    <p:sldId id="259" r:id="rId7"/>
    <p:sldId id="294" r:id="rId8"/>
    <p:sldId id="292" r:id="rId9"/>
    <p:sldId id="293" r:id="rId10"/>
    <p:sldId id="262" r:id="rId11"/>
    <p:sldId id="263" r:id="rId12"/>
    <p:sldId id="301" r:id="rId13"/>
    <p:sldId id="270" r:id="rId14"/>
    <p:sldId id="260" r:id="rId15"/>
    <p:sldId id="264" r:id="rId16"/>
    <p:sldId id="265" r:id="rId17"/>
    <p:sldId id="296" r:id="rId18"/>
    <p:sldId id="266" r:id="rId19"/>
    <p:sldId id="267" r:id="rId20"/>
    <p:sldId id="268" r:id="rId21"/>
    <p:sldId id="269" r:id="rId22"/>
    <p:sldId id="307" r:id="rId23"/>
    <p:sldId id="271" r:id="rId24"/>
    <p:sldId id="274" r:id="rId25"/>
    <p:sldId id="272" r:id="rId26"/>
    <p:sldId id="273" r:id="rId27"/>
    <p:sldId id="275" r:id="rId28"/>
    <p:sldId id="276" r:id="rId29"/>
    <p:sldId id="288" r:id="rId30"/>
    <p:sldId id="297" r:id="rId31"/>
    <p:sldId id="286" r:id="rId32"/>
    <p:sldId id="298" r:id="rId33"/>
    <p:sldId id="299" r:id="rId34"/>
    <p:sldId id="290" r:id="rId35"/>
    <p:sldId id="291" r:id="rId36"/>
    <p:sldId id="280" r:id="rId37"/>
    <p:sldId id="282" r:id="rId38"/>
    <p:sldId id="284" r:id="rId39"/>
    <p:sldId id="283" r:id="rId40"/>
    <p:sldId id="285" r:id="rId41"/>
    <p:sldId id="300" r:id="rId42"/>
    <p:sldId id="287" r:id="rId43"/>
    <p:sldId id="302" r:id="rId44"/>
    <p:sldId id="306" r:id="rId45"/>
    <p:sldId id="304" r:id="rId46"/>
    <p:sldId id="305" r:id="rId4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74" d="100"/>
          <a:sy n="74" d="100"/>
        </p:scale>
        <p:origin x="576"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tableStyles" Target="tableStyle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B61BEF0D-F0BB-DE4B-95CE-6DB70DBA9567}" type="datetimeFigureOut">
              <a:rPr lang="en-US" dirty="0"/>
              <a:pPr/>
              <a:t>3/10/2020</a:t>
            </a:fld>
            <a:endParaRPr lang="en-US" dirty="0"/>
          </a:p>
        </p:txBody>
      </p:sp>
      <p:sp>
        <p:nvSpPr>
          <p:cNvPr id="5" name="Footer Placeholder 4"/>
          <p:cNvSpPr>
            <a:spLocks noGrp="1"/>
          </p:cNvSpPr>
          <p:nvPr>
            <p:ph type="ftr" sz="quarter" idx="11"/>
          </p:nvPr>
        </p:nvSpPr>
        <p:spPr>
          <a:xfrm>
            <a:off x="3962399" y="5870575"/>
            <a:ext cx="4893958" cy="377825"/>
          </a:xfrm>
        </p:spPr>
        <p:txBody>
          <a:bodyPr/>
          <a:lstStyle/>
          <a:p>
            <a:endParaRPr lang="en-US" dirty="0"/>
          </a:p>
        </p:txBody>
      </p:sp>
      <p:sp>
        <p:nvSpPr>
          <p:cNvPr id="6" name="Slide Number Placeholder 5"/>
          <p:cNvSpPr>
            <a:spLocks noGrp="1"/>
          </p:cNvSpPr>
          <p:nvPr>
            <p:ph type="sldNum" sz="quarter" idx="12"/>
          </p:nvPr>
        </p:nvSpPr>
        <p:spPr>
          <a:xfrm>
            <a:off x="10608958" y="5870575"/>
            <a:ext cx="551167" cy="377825"/>
          </a:xfrm>
        </p:spPr>
        <p:txBody>
          <a:bodyPr/>
          <a:lstStyle/>
          <a:p>
            <a:fld id="{D57F1E4F-1CFF-5643-939E-217C01CDF565}"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3/10/2020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3/10/2020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3/10/2020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3/10/2020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smtClean="0"/>
              <a:t>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3/10/2020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smtClean="0"/>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smtClean="0"/>
              <a:t>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3/10/2020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3/10/2020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8" name="Title 1"/>
          <p:cNvSpPr>
            <a:spLocks noGrp="1"/>
          </p:cNvSpPr>
          <p:nvPr>
            <p:ph type="title"/>
          </p:nvPr>
        </p:nvSpPr>
        <p:spPr>
          <a:xfrm>
            <a:off x="685801" y="609600"/>
            <a:ext cx="10131425" cy="1456267"/>
          </a:xfrm>
        </p:spPr>
        <p:txBody>
          <a:bodyPr/>
          <a:lstStyle/>
          <a:p>
            <a:r>
              <a:rPr lang="en-US" smtClean="0"/>
              <a:t>Click to edit Master title style</a:t>
            </a:r>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3/10/2020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843277" y="610615"/>
            <a:ext cx="8505444" cy="574040"/>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1D8BD707-D9CF-40AE-B4C6-C98DA3205C09}" type="datetimeFigureOut">
              <a:rPr kumimoji="0" lang="en-US" sz="1800" b="0" i="0" u="none" strike="noStrike" kern="1200" cap="none" spc="0" normalizeH="0" baseline="0" noProof="0">
                <a:ln>
                  <a:noFill/>
                </a:ln>
                <a:solidFill>
                  <a:prstClr val="black">
                    <a:tint val="75000"/>
                  </a:prstClr>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3/10/2020</a:t>
            </a:fld>
            <a:endParaRPr kumimoji="0" lang="en-US" sz="18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sz="1800" b="0" i="0" u="none" strike="noStrike" kern="1200" cap="none" spc="0" normalizeH="0" baseline="0" noProof="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sz="18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40983983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00" b="0" i="0">
                <a:solidFill>
                  <a:srgbClr val="252525"/>
                </a:solidFill>
                <a:latin typeface="Georgia"/>
                <a:cs typeface="Georgia"/>
              </a:defRPr>
            </a:lvl1pPr>
          </a:lstStyle>
          <a:p>
            <a:endParaRPr/>
          </a:p>
        </p:txBody>
      </p:sp>
      <p:sp>
        <p:nvSpPr>
          <p:cNvPr id="3" name="Holder 3"/>
          <p:cNvSpPr>
            <a:spLocks noGrp="1"/>
          </p:cNvSpPr>
          <p:nvPr>
            <p:ph type="body" idx="1"/>
          </p:nvPr>
        </p:nvSpPr>
        <p:spPr/>
        <p:txBody>
          <a:bodyPr lIns="0" tIns="0" rIns="0" bIns="0"/>
          <a:lstStyle>
            <a:lvl1pPr>
              <a:defRPr sz="2400" b="1" i="0" u="heavy">
                <a:solidFill>
                  <a:srgbClr val="0D0D0D"/>
                </a:solidFill>
                <a:latin typeface="Times New Roman"/>
                <a:cs typeface="Times New Roman"/>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1D8BD707-D9CF-40AE-B4C6-C98DA3205C09}" type="datetimeFigureOut">
              <a:rPr kumimoji="0" lang="en-US" sz="1800" b="0" i="0" u="none" strike="noStrike" kern="1200" cap="none" spc="0" normalizeH="0" baseline="0" noProof="0">
                <a:ln>
                  <a:noFill/>
                </a:ln>
                <a:solidFill>
                  <a:prstClr val="black">
                    <a:tint val="75000"/>
                  </a:prstClr>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3/10/2020</a:t>
            </a:fld>
            <a:endParaRPr kumimoji="0" lang="en-US" sz="18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sz="1800" b="0" i="0" u="none" strike="noStrike" kern="1200" cap="none" spc="0" normalizeH="0" baseline="0" noProof="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sz="18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3630669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nchor="ct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3/10/2020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00" b="0" i="0">
                <a:solidFill>
                  <a:srgbClr val="252525"/>
                </a:solidFill>
                <a:latin typeface="Georgia"/>
                <a:cs typeface="Georgia"/>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428613" y="1142746"/>
            <a:ext cx="5274945" cy="4696460"/>
          </a:xfrm>
          <a:prstGeom prst="rect">
            <a:avLst/>
          </a:prstGeom>
        </p:spPr>
        <p:txBody>
          <a:bodyPr wrap="square" lIns="0" tIns="0" rIns="0" bIns="0">
            <a:spAutoFit/>
          </a:bodyPr>
          <a:lstStyle>
            <a:lvl1pPr>
              <a:defRPr sz="2400" b="1" i="0" u="heavy">
                <a:solidFill>
                  <a:srgbClr val="0D0D0D"/>
                </a:solidFill>
                <a:latin typeface="Times New Roman"/>
                <a:cs typeface="Times New Roman"/>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1D8BD707-D9CF-40AE-B4C6-C98DA3205C09}" type="datetimeFigureOut">
              <a:rPr kumimoji="0" lang="en-US" sz="1800" b="0" i="0" u="none" strike="noStrike" kern="1200" cap="none" spc="0" normalizeH="0" baseline="0" noProof="0">
                <a:ln>
                  <a:noFill/>
                </a:ln>
                <a:solidFill>
                  <a:prstClr val="black">
                    <a:tint val="75000"/>
                  </a:prstClr>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3/10/2020</a:t>
            </a:fld>
            <a:endParaRPr kumimoji="0" lang="en-US" sz="18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sz="1800" b="0" i="0" u="none" strike="noStrike" kern="1200" cap="none" spc="0" normalizeH="0" baseline="0" noProof="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sz="18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49720360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00" b="0" i="0">
                <a:solidFill>
                  <a:srgbClr val="252525"/>
                </a:solidFill>
                <a:latin typeface="Georgia"/>
                <a:cs typeface="Georgia"/>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1D8BD707-D9CF-40AE-B4C6-C98DA3205C09}" type="datetimeFigureOut">
              <a:rPr kumimoji="0" lang="en-US" sz="1800" b="0" i="0" u="none" strike="noStrike" kern="1200" cap="none" spc="0" normalizeH="0" baseline="0" noProof="0">
                <a:ln>
                  <a:noFill/>
                </a:ln>
                <a:solidFill>
                  <a:prstClr val="black">
                    <a:tint val="75000"/>
                  </a:prstClr>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3/10/2020</a:t>
            </a:fld>
            <a:endParaRPr kumimoji="0" lang="en-US" sz="18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sz="1800" b="0" i="0" u="none" strike="noStrike" kern="1200" cap="none" spc="0" normalizeH="0" baseline="0" noProof="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sz="18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4670086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1D8BD707-D9CF-40AE-B4C6-C98DA3205C09}" type="datetimeFigureOut">
              <a:rPr kumimoji="0" lang="en-US" sz="1800" b="0" i="0" u="none" strike="noStrike" kern="1200" cap="none" spc="0" normalizeH="0" baseline="0" noProof="0">
                <a:ln>
                  <a:noFill/>
                </a:ln>
                <a:solidFill>
                  <a:prstClr val="black">
                    <a:tint val="75000"/>
                  </a:prstClr>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3/10/2020</a:t>
            </a:fld>
            <a:endParaRPr kumimoji="0" lang="en-US" sz="18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sz="1800" b="0" i="0" u="none" strike="noStrike" kern="1200" cap="none" spc="0" normalizeH="0" baseline="0" noProof="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sz="18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3266256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3/10/2020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3/10/2020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3/10/2020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3/10/2020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B61BEF0D-F0BB-DE4B-95CE-6DB70DBA9567}" type="datetimeFigureOut">
              <a:rPr lang="en-US" dirty="0"/>
              <a:pPr/>
              <a:t>3/10/2020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3/10/2020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smtClean="0"/>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3/10/2020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20.xml"/><Relationship Id="rId7" Type="http://schemas.openxmlformats.org/officeDocument/2006/relationships/image" Target="../media/image4.png"/><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theme" Target="../theme/theme2.xml"/><Relationship Id="rId5" Type="http://schemas.openxmlformats.org/officeDocument/2006/relationships/slideLayout" Target="../slideLayouts/slideLayout22.xml"/><Relationship Id="rId4"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3/10/2020</a:t>
            </a:fld>
            <a:endParaRPr lang="en-US"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8" r:id="rId14"/>
    <p:sldLayoutId id="2147483667" r:id="rId15"/>
    <p:sldLayoutId id="2147483658" r:id="rId16"/>
    <p:sldLayoutId id="2147483659"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12192000" cy="6858000"/>
          </a:xfrm>
          <a:prstGeom prst="rect">
            <a:avLst/>
          </a:prstGeom>
          <a:blipFill>
            <a:blip r:embed="rId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smtClean="0">
              <a:ln>
                <a:noFill/>
              </a:ln>
              <a:solidFill>
                <a:prstClr val="black"/>
              </a:solidFill>
              <a:effectLst/>
              <a:uLnTx/>
              <a:uFillTx/>
              <a:latin typeface="Calibri"/>
              <a:ea typeface="+mn-ea"/>
              <a:cs typeface="+mn-cs"/>
            </a:endParaRPr>
          </a:p>
        </p:txBody>
      </p:sp>
      <p:sp>
        <p:nvSpPr>
          <p:cNvPr id="17" name="bg object 17"/>
          <p:cNvSpPr/>
          <p:nvPr/>
        </p:nvSpPr>
        <p:spPr>
          <a:xfrm>
            <a:off x="0" y="0"/>
            <a:ext cx="2851404" cy="6859522"/>
          </a:xfrm>
          <a:prstGeom prst="rect">
            <a:avLst/>
          </a:prstGeom>
          <a:blipFill>
            <a:blip r:embed="rId8"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smtClean="0">
              <a:ln>
                <a:noFill/>
              </a:ln>
              <a:solidFill>
                <a:prstClr val="black"/>
              </a:solidFill>
              <a:effectLst/>
              <a:uLnTx/>
              <a:uFillTx/>
              <a:latin typeface="Calibri"/>
              <a:ea typeface="+mn-ea"/>
              <a:cs typeface="+mn-cs"/>
            </a:endParaRPr>
          </a:p>
        </p:txBody>
      </p:sp>
      <p:sp>
        <p:nvSpPr>
          <p:cNvPr id="18" name="bg object 18"/>
          <p:cNvSpPr/>
          <p:nvPr/>
        </p:nvSpPr>
        <p:spPr>
          <a:xfrm>
            <a:off x="0" y="0"/>
            <a:ext cx="182880" cy="6858000"/>
          </a:xfrm>
          <a:custGeom>
            <a:avLst/>
            <a:gdLst/>
            <a:ahLst/>
            <a:cxnLst/>
            <a:rect l="l" t="t" r="r" b="b"/>
            <a:pathLst>
              <a:path w="182880" h="6858000">
                <a:moveTo>
                  <a:pt x="182880" y="0"/>
                </a:moveTo>
                <a:lnTo>
                  <a:pt x="0" y="0"/>
                </a:lnTo>
                <a:lnTo>
                  <a:pt x="0" y="6858000"/>
                </a:lnTo>
                <a:lnTo>
                  <a:pt x="182880" y="6858000"/>
                </a:lnTo>
                <a:lnTo>
                  <a:pt x="182880" y="0"/>
                </a:lnTo>
                <a:close/>
              </a:path>
            </a:pathLst>
          </a:custGeom>
          <a:solidFill>
            <a:srgbClr val="766E53"/>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smtClean="0">
              <a:ln>
                <a:noFill/>
              </a:ln>
              <a:solidFill>
                <a:prstClr val="black"/>
              </a:solidFill>
              <a:effectLst/>
              <a:uLnTx/>
              <a:uFillTx/>
              <a:latin typeface="Calibri"/>
              <a:ea typeface="+mn-ea"/>
              <a:cs typeface="+mn-cs"/>
            </a:endParaRPr>
          </a:p>
        </p:txBody>
      </p:sp>
      <p:sp>
        <p:nvSpPr>
          <p:cNvPr id="19" name="bg object 19"/>
          <p:cNvSpPr/>
          <p:nvPr/>
        </p:nvSpPr>
        <p:spPr>
          <a:xfrm>
            <a:off x="0" y="714756"/>
            <a:ext cx="1592580" cy="508000"/>
          </a:xfrm>
          <a:custGeom>
            <a:avLst/>
            <a:gdLst/>
            <a:ahLst/>
            <a:cxnLst/>
            <a:rect l="l" t="t" r="r" b="b"/>
            <a:pathLst>
              <a:path w="1592580" h="508000">
                <a:moveTo>
                  <a:pt x="0" y="0"/>
                </a:moveTo>
                <a:lnTo>
                  <a:pt x="0" y="503948"/>
                </a:lnTo>
                <a:lnTo>
                  <a:pt x="1245844" y="507491"/>
                </a:lnTo>
                <a:lnTo>
                  <a:pt x="1346200" y="507491"/>
                </a:lnTo>
                <a:lnTo>
                  <a:pt x="1350899" y="502665"/>
                </a:lnTo>
                <a:lnTo>
                  <a:pt x="1352423" y="501141"/>
                </a:lnTo>
                <a:lnTo>
                  <a:pt x="1354328" y="499617"/>
                </a:lnTo>
                <a:lnTo>
                  <a:pt x="1355852" y="497966"/>
                </a:lnTo>
                <a:lnTo>
                  <a:pt x="1584960" y="268858"/>
                </a:lnTo>
                <a:lnTo>
                  <a:pt x="1590246" y="261714"/>
                </a:lnTo>
                <a:lnTo>
                  <a:pt x="1592008" y="254571"/>
                </a:lnTo>
                <a:lnTo>
                  <a:pt x="1590246" y="247427"/>
                </a:lnTo>
                <a:lnTo>
                  <a:pt x="1584960" y="240283"/>
                </a:lnTo>
                <a:lnTo>
                  <a:pt x="1355852" y="11302"/>
                </a:lnTo>
                <a:lnTo>
                  <a:pt x="1350899" y="11302"/>
                </a:lnTo>
                <a:lnTo>
                  <a:pt x="1350899" y="6476"/>
                </a:lnTo>
                <a:lnTo>
                  <a:pt x="1346200" y="6476"/>
                </a:lnTo>
                <a:lnTo>
                  <a:pt x="1341374" y="1777"/>
                </a:lnTo>
                <a:lnTo>
                  <a:pt x="1245844" y="1777"/>
                </a:lnTo>
                <a:lnTo>
                  <a:pt x="0" y="0"/>
                </a:lnTo>
                <a:close/>
              </a:path>
            </a:pathLst>
          </a:custGeom>
          <a:solidFill>
            <a:srgbClr val="A42F0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smtClean="0">
              <a:ln>
                <a:noFill/>
              </a:ln>
              <a:solidFill>
                <a:prstClr val="black"/>
              </a:solidFill>
              <a:effectLst/>
              <a:uLnTx/>
              <a:uFillTx/>
              <a:latin typeface="Calibri"/>
              <a:ea typeface="+mn-ea"/>
              <a:cs typeface="+mn-cs"/>
            </a:endParaRPr>
          </a:p>
        </p:txBody>
      </p:sp>
      <p:sp>
        <p:nvSpPr>
          <p:cNvPr id="2" name="Holder 2"/>
          <p:cNvSpPr>
            <a:spLocks noGrp="1"/>
          </p:cNvSpPr>
          <p:nvPr>
            <p:ph type="title"/>
          </p:nvPr>
        </p:nvSpPr>
        <p:spPr>
          <a:xfrm>
            <a:off x="2671952" y="643890"/>
            <a:ext cx="4176395" cy="574040"/>
          </a:xfrm>
          <a:prstGeom prst="rect">
            <a:avLst/>
          </a:prstGeom>
        </p:spPr>
        <p:txBody>
          <a:bodyPr wrap="square" lIns="0" tIns="0" rIns="0" bIns="0">
            <a:spAutoFit/>
          </a:bodyPr>
          <a:lstStyle>
            <a:lvl1pPr>
              <a:defRPr sz="3600" b="0" i="0">
                <a:solidFill>
                  <a:srgbClr val="252525"/>
                </a:solidFill>
                <a:latin typeface="Georgia"/>
                <a:cs typeface="Georgia"/>
              </a:defRPr>
            </a:lvl1pPr>
          </a:lstStyle>
          <a:p>
            <a:endParaRPr/>
          </a:p>
        </p:txBody>
      </p:sp>
      <p:sp>
        <p:nvSpPr>
          <p:cNvPr id="3" name="Holder 3"/>
          <p:cNvSpPr>
            <a:spLocks noGrp="1"/>
          </p:cNvSpPr>
          <p:nvPr>
            <p:ph type="body" idx="1"/>
          </p:nvPr>
        </p:nvSpPr>
        <p:spPr>
          <a:xfrm>
            <a:off x="265175" y="1574647"/>
            <a:ext cx="11661648" cy="4568190"/>
          </a:xfrm>
          <a:prstGeom prst="rect">
            <a:avLst/>
          </a:prstGeom>
        </p:spPr>
        <p:txBody>
          <a:bodyPr wrap="square" lIns="0" tIns="0" rIns="0" bIns="0">
            <a:spAutoFit/>
          </a:bodyPr>
          <a:lstStyle>
            <a:lvl1pPr>
              <a:defRPr sz="2400" b="1" i="0" u="heavy">
                <a:solidFill>
                  <a:srgbClr val="0D0D0D"/>
                </a:solidFill>
                <a:latin typeface="Times New Roman"/>
                <a:cs typeface="Times New Roman"/>
              </a:defRPr>
            </a:lvl1pPr>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1D8BD707-D9CF-40AE-B4C6-C98DA3205C09}" type="datetimeFigureOut">
              <a:rPr kumimoji="0" lang="en-US" sz="1800" b="0" i="0" u="none" strike="noStrike" kern="1200" cap="none" spc="0" normalizeH="0" baseline="0" noProof="0">
                <a:ln>
                  <a:noFill/>
                </a:ln>
                <a:solidFill>
                  <a:prstClr val="black">
                    <a:tint val="75000"/>
                  </a:prstClr>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3/10/2020</a:t>
            </a:fld>
            <a:endParaRPr kumimoji="0" lang="en-US" sz="18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Holder 6"/>
          <p:cNvSpPr>
            <a:spLocks noGrp="1"/>
          </p:cNvSpPr>
          <p:nvPr>
            <p:ph type="sldNum" sz="quarter" idx="7"/>
          </p:nvPr>
        </p:nvSpPr>
        <p:spPr>
          <a:xfrm>
            <a:off x="8778240" y="6377940"/>
            <a:ext cx="2804160" cy="342900"/>
          </a:xfrm>
          <a:prstGeom prst="rect">
            <a:avLst/>
          </a:prstGeom>
        </p:spPr>
        <p:txBody>
          <a:bodyPr wrap="square" lIns="0" tIns="0" rIns="0" bIns="0">
            <a:spAutoFit/>
          </a:bodyPr>
          <a:lstStyle>
            <a:lvl1pPr algn="r">
              <a:defRPr>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sz="1800" b="0" i="0" u="none" strike="noStrike" kern="1200" cap="none" spc="0" normalizeH="0" baseline="0" noProof="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sz="18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742796336"/>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Layout" Target="../slideLayouts/slideLayout6.xml"/><Relationship Id="rId6" Type="http://schemas.openxmlformats.org/officeDocument/2006/relationships/image" Target="../media/image20.jpg"/><Relationship Id="rId5" Type="http://schemas.openxmlformats.org/officeDocument/2006/relationships/image" Target="../media/image19.jpg"/><Relationship Id="rId4" Type="http://schemas.openxmlformats.org/officeDocument/2006/relationships/image" Target="../media/image18.jpg"/></Relationships>
</file>

<file path=ppt/slides/_rels/slide3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dirty="0"/>
          </a:p>
        </p:txBody>
      </p:sp>
      <p:sp>
        <p:nvSpPr>
          <p:cNvPr id="3" name="Subtitle 2"/>
          <p:cNvSpPr>
            <a:spLocks noGrp="1"/>
          </p:cNvSpPr>
          <p:nvPr>
            <p:ph type="subTitle" idx="1"/>
          </p:nvPr>
        </p:nvSpPr>
        <p:spPr/>
        <p:txBody>
          <a:bodyPr/>
          <a:lstStyle/>
          <a:p>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2276" y="347729"/>
            <a:ext cx="10882648" cy="5845309"/>
          </a:xfrm>
          <a:prstGeom prst="rect">
            <a:avLst/>
          </a:prstGeom>
        </p:spPr>
      </p:pic>
      <p:sp>
        <p:nvSpPr>
          <p:cNvPr id="5" name="TextBox 4"/>
          <p:cNvSpPr txBox="1"/>
          <p:nvPr/>
        </p:nvSpPr>
        <p:spPr>
          <a:xfrm>
            <a:off x="2348249" y="4775536"/>
            <a:ext cx="9036675" cy="1015663"/>
          </a:xfrm>
          <a:prstGeom prst="rect">
            <a:avLst/>
          </a:prstGeom>
          <a:noFill/>
        </p:spPr>
        <p:txBody>
          <a:bodyPr wrap="square" rtlCol="0">
            <a:spAutoFit/>
          </a:bodyPr>
          <a:lstStyle/>
          <a:p>
            <a:r>
              <a:rPr lang="en-US" sz="6000" b="1" dirty="0">
                <a:solidFill>
                  <a:schemeClr val="bg1"/>
                </a:solidFill>
              </a:rPr>
              <a:t>Non verbal communication</a:t>
            </a:r>
          </a:p>
        </p:txBody>
      </p:sp>
    </p:spTree>
    <p:extLst>
      <p:ext uri="{BB962C8B-B14F-4D97-AF65-F5344CB8AC3E}">
        <p14:creationId xmlns:p14="http://schemas.microsoft.com/office/powerpoint/2010/main" val="241534706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687578" y="398103"/>
            <a:ext cx="10446899" cy="584775"/>
          </a:xfrm>
          <a:prstGeom prst="rect">
            <a:avLst/>
          </a:prstGeom>
        </p:spPr>
        <p:txBody>
          <a:bodyPr wrap="none">
            <a:spAutoFit/>
          </a:bodyPr>
          <a:lstStyle/>
          <a:p>
            <a:r>
              <a:rPr lang="en-US" sz="3200" b="1" spc="-5" dirty="0">
                <a:latin typeface="Times New Roman"/>
                <a:cs typeface="Times New Roman"/>
              </a:rPr>
              <a:t>PROFESSIONAL</a:t>
            </a:r>
            <a:r>
              <a:rPr lang="en-US" sz="3200" b="1" spc="-245" dirty="0">
                <a:latin typeface="Times New Roman"/>
                <a:cs typeface="Times New Roman"/>
              </a:rPr>
              <a:t> </a:t>
            </a:r>
            <a:r>
              <a:rPr lang="en-US" sz="3200" b="1" dirty="0" smtClean="0">
                <a:latin typeface="Times New Roman"/>
                <a:cs typeface="Times New Roman"/>
              </a:rPr>
              <a:t>IMAGE-</a:t>
            </a:r>
            <a:r>
              <a:rPr lang="en-US" sz="3200" i="1" spc="-5" dirty="0">
                <a:latin typeface="Times New Roman"/>
                <a:cs typeface="Times New Roman"/>
              </a:rPr>
              <a:t>Image is </a:t>
            </a:r>
            <a:r>
              <a:rPr lang="en-US" sz="3200" i="1" dirty="0">
                <a:latin typeface="Times New Roman"/>
                <a:cs typeface="Times New Roman"/>
              </a:rPr>
              <a:t>as </a:t>
            </a:r>
            <a:r>
              <a:rPr lang="en-US" sz="3200" i="1" spc="-5" dirty="0">
                <a:latin typeface="Times New Roman"/>
                <a:cs typeface="Times New Roman"/>
              </a:rPr>
              <a:t>important </a:t>
            </a:r>
            <a:r>
              <a:rPr lang="en-US" sz="3200" i="1" dirty="0">
                <a:latin typeface="Times New Roman"/>
                <a:cs typeface="Times New Roman"/>
              </a:rPr>
              <a:t>as</a:t>
            </a:r>
            <a:r>
              <a:rPr lang="en-US" sz="3200" i="1" spc="-10" dirty="0">
                <a:latin typeface="Times New Roman"/>
                <a:cs typeface="Times New Roman"/>
              </a:rPr>
              <a:t> </a:t>
            </a:r>
            <a:r>
              <a:rPr lang="en-US" sz="3200" i="1" spc="-5" dirty="0">
                <a:latin typeface="Times New Roman"/>
                <a:cs typeface="Times New Roman"/>
              </a:rPr>
              <a:t>content</a:t>
            </a:r>
            <a:r>
              <a:rPr lang="en-US" sz="3200" i="1" spc="-5" dirty="0" smtClean="0">
                <a:latin typeface="Times New Roman"/>
                <a:cs typeface="Times New Roman"/>
              </a:rPr>
              <a:t>.</a:t>
            </a:r>
            <a:endParaRPr lang="en-US" sz="3200" dirty="0">
              <a:latin typeface="Times New Roman"/>
              <a:cs typeface="Times New Roman"/>
            </a:endParaRPr>
          </a:p>
        </p:txBody>
      </p:sp>
      <p:sp>
        <p:nvSpPr>
          <p:cNvPr id="4" name="Rectangle 3"/>
          <p:cNvSpPr/>
          <p:nvPr/>
        </p:nvSpPr>
        <p:spPr>
          <a:xfrm>
            <a:off x="687578" y="1241566"/>
            <a:ext cx="10761740" cy="954107"/>
          </a:xfrm>
          <a:prstGeom prst="rect">
            <a:avLst/>
          </a:prstGeom>
        </p:spPr>
        <p:txBody>
          <a:bodyPr wrap="square">
            <a:spAutoFit/>
          </a:bodyPr>
          <a:lstStyle/>
          <a:p>
            <a:pPr marL="413384" marR="5080" indent="-287020" algn="just">
              <a:lnSpc>
                <a:spcPct val="100000"/>
              </a:lnSpc>
              <a:spcBef>
                <a:spcPts val="1010"/>
              </a:spcBef>
            </a:pPr>
            <a:r>
              <a:rPr lang="en-US" sz="2800" i="1" spc="100" dirty="0">
                <a:latin typeface="Times New Roman"/>
                <a:cs typeface="Times New Roman"/>
              </a:rPr>
              <a:t>What </a:t>
            </a:r>
            <a:r>
              <a:rPr lang="en-US" sz="2800" i="1" spc="-5" dirty="0">
                <a:latin typeface="Times New Roman"/>
                <a:cs typeface="Times New Roman"/>
              </a:rPr>
              <a:t>you look like, </a:t>
            </a:r>
            <a:r>
              <a:rPr lang="en-US" sz="2800" i="1" dirty="0">
                <a:latin typeface="Times New Roman"/>
                <a:cs typeface="Times New Roman"/>
              </a:rPr>
              <a:t>how </a:t>
            </a:r>
            <a:r>
              <a:rPr lang="en-US" sz="2800" i="1" spc="-5" dirty="0">
                <a:latin typeface="Times New Roman"/>
                <a:cs typeface="Times New Roman"/>
              </a:rPr>
              <a:t>you speak, </a:t>
            </a:r>
            <a:r>
              <a:rPr lang="en-US" sz="2800" i="1" dirty="0">
                <a:latin typeface="Times New Roman"/>
                <a:cs typeface="Times New Roman"/>
              </a:rPr>
              <a:t>and how </a:t>
            </a:r>
            <a:r>
              <a:rPr lang="en-US" sz="2800" i="1" spc="-5" dirty="0">
                <a:latin typeface="Times New Roman"/>
                <a:cs typeface="Times New Roman"/>
              </a:rPr>
              <a:t>you </a:t>
            </a:r>
            <a:r>
              <a:rPr lang="en-US" sz="2800" i="1" spc="-140" dirty="0">
                <a:latin typeface="Times New Roman"/>
                <a:cs typeface="Times New Roman"/>
              </a:rPr>
              <a:t>present  </a:t>
            </a:r>
            <a:r>
              <a:rPr lang="en-US" sz="2800" i="1" spc="-5" dirty="0">
                <a:latin typeface="Times New Roman"/>
                <a:cs typeface="Times New Roman"/>
              </a:rPr>
              <a:t>yourself </a:t>
            </a:r>
            <a:r>
              <a:rPr lang="en-US" sz="2800" i="1" spc="-10" dirty="0">
                <a:latin typeface="Times New Roman"/>
                <a:cs typeface="Times New Roman"/>
              </a:rPr>
              <a:t>is </a:t>
            </a:r>
            <a:r>
              <a:rPr lang="en-US" sz="2800" i="1" spc="-5" dirty="0">
                <a:latin typeface="Times New Roman"/>
                <a:cs typeface="Times New Roman"/>
              </a:rPr>
              <a:t>just </a:t>
            </a:r>
            <a:r>
              <a:rPr lang="en-US" sz="2800" i="1" dirty="0">
                <a:latin typeface="Times New Roman"/>
                <a:cs typeface="Times New Roman"/>
              </a:rPr>
              <a:t>as </a:t>
            </a:r>
            <a:r>
              <a:rPr lang="en-US" sz="2800" i="1" spc="-5" dirty="0">
                <a:latin typeface="Times New Roman"/>
                <a:cs typeface="Times New Roman"/>
              </a:rPr>
              <a:t>important </a:t>
            </a:r>
            <a:r>
              <a:rPr lang="en-US" sz="2800" i="1" dirty="0">
                <a:latin typeface="Times New Roman"/>
                <a:cs typeface="Times New Roman"/>
              </a:rPr>
              <a:t>as the </a:t>
            </a:r>
            <a:r>
              <a:rPr lang="en-US" sz="2800" i="1" spc="-5" dirty="0">
                <a:latin typeface="Times New Roman"/>
                <a:cs typeface="Times New Roman"/>
              </a:rPr>
              <a:t>content </a:t>
            </a:r>
            <a:r>
              <a:rPr lang="en-US" sz="2800" i="1" dirty="0">
                <a:latin typeface="Times New Roman"/>
                <a:cs typeface="Times New Roman"/>
              </a:rPr>
              <a:t>of the </a:t>
            </a:r>
            <a:r>
              <a:rPr lang="en-US" sz="2800" i="1" spc="-30" dirty="0">
                <a:latin typeface="Times New Roman"/>
                <a:cs typeface="Times New Roman"/>
              </a:rPr>
              <a:t>words </a:t>
            </a:r>
            <a:r>
              <a:rPr lang="en-US" sz="2800" i="1" spc="-5" dirty="0">
                <a:latin typeface="Times New Roman"/>
                <a:cs typeface="Times New Roman"/>
              </a:rPr>
              <a:t>that you  </a:t>
            </a:r>
            <a:r>
              <a:rPr lang="en-US" sz="2800" i="1" spc="-40" dirty="0">
                <a:latin typeface="Times New Roman"/>
                <a:cs typeface="Times New Roman"/>
              </a:rPr>
              <a:t>say.</a:t>
            </a:r>
            <a:endParaRPr lang="en-US" sz="2800" dirty="0">
              <a:latin typeface="Times New Roman"/>
              <a:cs typeface="Times New Roman"/>
            </a:endParaRPr>
          </a:p>
        </p:txBody>
      </p:sp>
      <p:sp>
        <p:nvSpPr>
          <p:cNvPr id="5" name="Rectangle 4"/>
          <p:cNvSpPr/>
          <p:nvPr/>
        </p:nvSpPr>
        <p:spPr>
          <a:xfrm>
            <a:off x="687578" y="2265262"/>
            <a:ext cx="6096000" cy="2446824"/>
          </a:xfrm>
          <a:prstGeom prst="rect">
            <a:avLst/>
          </a:prstGeom>
        </p:spPr>
        <p:txBody>
          <a:bodyPr>
            <a:spAutoFit/>
          </a:bodyPr>
          <a:lstStyle/>
          <a:p>
            <a:pPr marL="355600" indent="-343535">
              <a:lnSpc>
                <a:spcPct val="100000"/>
              </a:lnSpc>
              <a:spcBef>
                <a:spcPts val="1015"/>
              </a:spcBef>
              <a:buClr>
                <a:srgbClr val="A42F0F"/>
              </a:buClr>
              <a:buFont typeface="Arial"/>
              <a:buChar char=""/>
              <a:tabLst>
                <a:tab pos="356235" algn="l"/>
              </a:tabLst>
            </a:pPr>
            <a:r>
              <a:rPr lang="en-US" sz="3200" dirty="0">
                <a:latin typeface="Times New Roman"/>
                <a:cs typeface="Times New Roman"/>
              </a:rPr>
              <a:t>Consists</a:t>
            </a:r>
            <a:r>
              <a:rPr lang="en-US" sz="3200" spc="-10" dirty="0">
                <a:latin typeface="Times New Roman"/>
                <a:cs typeface="Times New Roman"/>
              </a:rPr>
              <a:t> </a:t>
            </a:r>
            <a:r>
              <a:rPr lang="en-US" sz="3200" dirty="0">
                <a:latin typeface="Times New Roman"/>
                <a:cs typeface="Times New Roman"/>
              </a:rPr>
              <a:t>of:</a:t>
            </a:r>
          </a:p>
          <a:p>
            <a:pPr marL="469900">
              <a:lnSpc>
                <a:spcPct val="100000"/>
              </a:lnSpc>
              <a:spcBef>
                <a:spcPts val="994"/>
              </a:spcBef>
            </a:pPr>
            <a:r>
              <a:rPr lang="en-US" sz="3200" spc="55" dirty="0">
                <a:latin typeface="Arial"/>
                <a:cs typeface="Arial"/>
              </a:rPr>
              <a:t></a:t>
            </a:r>
            <a:r>
              <a:rPr lang="en-US" sz="3200" spc="55" dirty="0">
                <a:latin typeface="Times New Roman"/>
                <a:cs typeface="Times New Roman"/>
              </a:rPr>
              <a:t>Personal</a:t>
            </a:r>
            <a:r>
              <a:rPr lang="en-US" sz="3200" spc="-175" dirty="0">
                <a:latin typeface="Times New Roman"/>
                <a:cs typeface="Times New Roman"/>
              </a:rPr>
              <a:t> </a:t>
            </a:r>
            <a:r>
              <a:rPr lang="en-US" sz="3200" dirty="0">
                <a:latin typeface="Times New Roman"/>
                <a:cs typeface="Times New Roman"/>
              </a:rPr>
              <a:t>Appearance</a:t>
            </a:r>
          </a:p>
          <a:p>
            <a:pPr marL="927100">
              <a:lnSpc>
                <a:spcPct val="100000"/>
              </a:lnSpc>
              <a:spcBef>
                <a:spcPts val="994"/>
              </a:spcBef>
            </a:pPr>
            <a:r>
              <a:rPr lang="en-US" sz="3200" spc="55" dirty="0">
                <a:latin typeface="Arial"/>
                <a:cs typeface="Arial"/>
              </a:rPr>
              <a:t></a:t>
            </a:r>
            <a:r>
              <a:rPr lang="en-US" sz="3200" spc="55" dirty="0">
                <a:latin typeface="Times New Roman"/>
                <a:cs typeface="Times New Roman"/>
              </a:rPr>
              <a:t>Clothing</a:t>
            </a:r>
            <a:endParaRPr lang="en-US" sz="3200" dirty="0">
              <a:latin typeface="Times New Roman"/>
              <a:cs typeface="Times New Roman"/>
            </a:endParaRPr>
          </a:p>
          <a:p>
            <a:pPr marL="927100">
              <a:lnSpc>
                <a:spcPct val="100000"/>
              </a:lnSpc>
              <a:spcBef>
                <a:spcPts val="1010"/>
              </a:spcBef>
            </a:pPr>
            <a:r>
              <a:rPr lang="en-US" sz="3200" spc="55" dirty="0">
                <a:latin typeface="Arial"/>
                <a:cs typeface="Arial"/>
              </a:rPr>
              <a:t></a:t>
            </a:r>
            <a:r>
              <a:rPr lang="en-US" sz="3200" spc="55" dirty="0" smtClean="0">
                <a:latin typeface="Times New Roman"/>
                <a:cs typeface="Times New Roman"/>
              </a:rPr>
              <a:t>Grooming</a:t>
            </a:r>
            <a:endParaRPr lang="en-US" sz="3200" dirty="0">
              <a:latin typeface="Times New Roman"/>
              <a:cs typeface="Times New Roman"/>
            </a:endParaRPr>
          </a:p>
        </p:txBody>
      </p:sp>
      <p:sp>
        <p:nvSpPr>
          <p:cNvPr id="6" name="Rectangle 5"/>
          <p:cNvSpPr/>
          <p:nvPr/>
        </p:nvSpPr>
        <p:spPr>
          <a:xfrm>
            <a:off x="5553632" y="2581073"/>
            <a:ext cx="6096000" cy="2200602"/>
          </a:xfrm>
          <a:prstGeom prst="rect">
            <a:avLst/>
          </a:prstGeom>
        </p:spPr>
        <p:txBody>
          <a:bodyPr>
            <a:spAutoFit/>
          </a:bodyPr>
          <a:lstStyle/>
          <a:p>
            <a:pPr marL="927100">
              <a:lnSpc>
                <a:spcPct val="100000"/>
              </a:lnSpc>
              <a:spcBef>
                <a:spcPts val="1005"/>
              </a:spcBef>
            </a:pPr>
            <a:r>
              <a:rPr lang="en-US" sz="2800" spc="55" dirty="0">
                <a:latin typeface="Arial"/>
                <a:cs typeface="Arial"/>
              </a:rPr>
              <a:t></a:t>
            </a:r>
            <a:r>
              <a:rPr lang="en-US" sz="2800" spc="55" dirty="0">
                <a:latin typeface="Times New Roman"/>
                <a:cs typeface="Times New Roman"/>
              </a:rPr>
              <a:t>Personal</a:t>
            </a:r>
            <a:r>
              <a:rPr lang="en-US" sz="2800" spc="-30" dirty="0">
                <a:latin typeface="Times New Roman"/>
                <a:cs typeface="Times New Roman"/>
              </a:rPr>
              <a:t> </a:t>
            </a:r>
            <a:r>
              <a:rPr lang="en-US" sz="2800" dirty="0">
                <a:latin typeface="Times New Roman"/>
                <a:cs typeface="Times New Roman"/>
              </a:rPr>
              <a:t>behavior</a:t>
            </a:r>
          </a:p>
          <a:p>
            <a:pPr marL="927100">
              <a:lnSpc>
                <a:spcPct val="100000"/>
              </a:lnSpc>
              <a:spcBef>
                <a:spcPts val="1000"/>
              </a:spcBef>
            </a:pPr>
            <a:r>
              <a:rPr lang="en-US" sz="2800" spc="30" dirty="0">
                <a:latin typeface="Arial"/>
                <a:cs typeface="Arial"/>
              </a:rPr>
              <a:t></a:t>
            </a:r>
            <a:r>
              <a:rPr lang="en-US" sz="2800" spc="30" dirty="0">
                <a:latin typeface="Times New Roman"/>
                <a:cs typeface="Times New Roman"/>
              </a:rPr>
              <a:t>Communication</a:t>
            </a:r>
            <a:r>
              <a:rPr lang="en-US" sz="2800" spc="-10" dirty="0">
                <a:latin typeface="Times New Roman"/>
                <a:cs typeface="Times New Roman"/>
              </a:rPr>
              <a:t> </a:t>
            </a:r>
            <a:r>
              <a:rPr lang="en-US" sz="2800" spc="-10" dirty="0" smtClean="0">
                <a:latin typeface="Times New Roman"/>
                <a:cs typeface="Times New Roman"/>
              </a:rPr>
              <a:t>effectiveness</a:t>
            </a:r>
          </a:p>
          <a:p>
            <a:pPr marL="927100">
              <a:lnSpc>
                <a:spcPct val="100000"/>
              </a:lnSpc>
              <a:spcBef>
                <a:spcPts val="994"/>
              </a:spcBef>
            </a:pPr>
            <a:r>
              <a:rPr lang="en-US" sz="2800" spc="60" dirty="0">
                <a:latin typeface="Arial"/>
                <a:cs typeface="Arial"/>
              </a:rPr>
              <a:t></a:t>
            </a:r>
            <a:r>
              <a:rPr lang="en-US" sz="2800" spc="60" dirty="0">
                <a:latin typeface="Times New Roman"/>
                <a:cs typeface="Times New Roman"/>
              </a:rPr>
              <a:t>Manners</a:t>
            </a:r>
            <a:endParaRPr lang="en-US" sz="2800" dirty="0">
              <a:latin typeface="Times New Roman"/>
              <a:cs typeface="Times New Roman"/>
            </a:endParaRPr>
          </a:p>
          <a:p>
            <a:pPr marL="927100">
              <a:lnSpc>
                <a:spcPct val="100000"/>
              </a:lnSpc>
              <a:spcBef>
                <a:spcPts val="1000"/>
              </a:spcBef>
            </a:pPr>
            <a:r>
              <a:rPr lang="en-US" sz="2800" spc="45" dirty="0">
                <a:latin typeface="Arial"/>
                <a:cs typeface="Arial"/>
              </a:rPr>
              <a:t></a:t>
            </a:r>
            <a:r>
              <a:rPr lang="en-US" sz="2800" spc="45" dirty="0" smtClean="0">
                <a:latin typeface="Times New Roman"/>
                <a:cs typeface="Times New Roman"/>
              </a:rPr>
              <a:t>Etiquette</a:t>
            </a:r>
            <a:endParaRPr lang="en-US" sz="2800" dirty="0">
              <a:latin typeface="Times New Roman"/>
              <a:cs typeface="Times New Roman"/>
            </a:endParaRPr>
          </a:p>
        </p:txBody>
      </p:sp>
      <p:sp>
        <p:nvSpPr>
          <p:cNvPr id="7" name="Rectangle 6"/>
          <p:cNvSpPr/>
          <p:nvPr/>
        </p:nvSpPr>
        <p:spPr>
          <a:xfrm>
            <a:off x="784861" y="5027897"/>
            <a:ext cx="10349616" cy="966931"/>
          </a:xfrm>
          <a:prstGeom prst="rect">
            <a:avLst/>
          </a:prstGeom>
        </p:spPr>
        <p:txBody>
          <a:bodyPr wrap="square" anchor="ctr">
            <a:spAutoFit/>
          </a:bodyPr>
          <a:lstStyle/>
          <a:p>
            <a:pPr marL="355600" marR="5080" indent="-343535">
              <a:lnSpc>
                <a:spcPct val="100000"/>
              </a:lnSpc>
              <a:spcBef>
                <a:spcPts val="100"/>
              </a:spcBef>
              <a:tabLst>
                <a:tab pos="2014855" algn="l"/>
                <a:tab pos="2737485" algn="l"/>
                <a:tab pos="3855085" algn="l"/>
                <a:tab pos="4994910" algn="l"/>
                <a:tab pos="6320790" algn="l"/>
                <a:tab pos="7484109" algn="l"/>
                <a:tab pos="8114665" algn="l"/>
                <a:tab pos="8834755" algn="l"/>
              </a:tabLst>
            </a:pPr>
            <a:r>
              <a:rPr lang="en-US" sz="2800" spc="-5" dirty="0" smtClean="0">
                <a:latin typeface="Times New Roman"/>
                <a:cs typeface="Times New Roman"/>
              </a:rPr>
              <a:t>Ju</a:t>
            </a:r>
            <a:r>
              <a:rPr lang="en-US" sz="2800" dirty="0" smtClean="0">
                <a:latin typeface="Times New Roman"/>
                <a:cs typeface="Times New Roman"/>
              </a:rPr>
              <a:t>dgme</a:t>
            </a:r>
            <a:r>
              <a:rPr lang="en-US" sz="2800" spc="-10" dirty="0" smtClean="0">
                <a:latin typeface="Times New Roman"/>
                <a:cs typeface="Times New Roman"/>
              </a:rPr>
              <a:t>n</a:t>
            </a:r>
            <a:r>
              <a:rPr lang="en-US" sz="2800" spc="-5" dirty="0" smtClean="0">
                <a:latin typeface="Times New Roman"/>
                <a:cs typeface="Times New Roman"/>
              </a:rPr>
              <a:t>ts</a:t>
            </a:r>
            <a:r>
              <a:rPr lang="en-US" sz="2800" dirty="0" smtClean="0">
                <a:latin typeface="Times New Roman"/>
                <a:cs typeface="Times New Roman"/>
              </a:rPr>
              <a:t> are made </a:t>
            </a:r>
            <a:r>
              <a:rPr lang="en-US" sz="2800" spc="-15" dirty="0" smtClean="0">
                <a:latin typeface="Times New Roman"/>
                <a:cs typeface="Times New Roman"/>
              </a:rPr>
              <a:t>a</a:t>
            </a:r>
            <a:r>
              <a:rPr lang="en-US" sz="2800" dirty="0" smtClean="0">
                <a:latin typeface="Times New Roman"/>
                <a:cs typeface="Times New Roman"/>
              </a:rPr>
              <a:t>bout</a:t>
            </a:r>
            <a:r>
              <a:rPr lang="en-US" sz="2800" dirty="0">
                <a:latin typeface="Times New Roman"/>
                <a:cs typeface="Times New Roman"/>
              </a:rPr>
              <a:t>	</a:t>
            </a:r>
            <a:r>
              <a:rPr lang="en-US" sz="2800" dirty="0" smtClean="0">
                <a:latin typeface="Times New Roman"/>
                <a:cs typeface="Times New Roman"/>
              </a:rPr>
              <a:t>peop</a:t>
            </a:r>
            <a:r>
              <a:rPr lang="en-US" sz="2800" spc="-15" dirty="0" smtClean="0">
                <a:latin typeface="Times New Roman"/>
                <a:cs typeface="Times New Roman"/>
              </a:rPr>
              <a:t>l</a:t>
            </a:r>
            <a:r>
              <a:rPr lang="en-US" sz="2800" dirty="0" smtClean="0">
                <a:latin typeface="Times New Roman"/>
                <a:cs typeface="Times New Roman"/>
              </a:rPr>
              <a:t>e based </a:t>
            </a:r>
            <a:r>
              <a:rPr lang="en-US" sz="2800" spc="5" dirty="0" smtClean="0">
                <a:latin typeface="Times New Roman"/>
                <a:cs typeface="Times New Roman"/>
              </a:rPr>
              <a:t>o</a:t>
            </a:r>
            <a:r>
              <a:rPr lang="en-US" sz="2800" dirty="0" smtClean="0">
                <a:latin typeface="Times New Roman"/>
                <a:cs typeface="Times New Roman"/>
              </a:rPr>
              <a:t>n </a:t>
            </a:r>
            <a:r>
              <a:rPr lang="en-US" sz="2800" spc="-20" dirty="0" smtClean="0">
                <a:latin typeface="Times New Roman"/>
                <a:cs typeface="Times New Roman"/>
              </a:rPr>
              <a:t>t</a:t>
            </a:r>
            <a:r>
              <a:rPr lang="en-US" sz="2800" dirty="0" smtClean="0">
                <a:latin typeface="Times New Roman"/>
                <a:cs typeface="Times New Roman"/>
              </a:rPr>
              <a:t>he</a:t>
            </a:r>
            <a:r>
              <a:rPr lang="en-US" sz="2800" dirty="0">
                <a:latin typeface="Times New Roman"/>
                <a:cs typeface="Times New Roman"/>
              </a:rPr>
              <a:t> </a:t>
            </a:r>
            <a:r>
              <a:rPr lang="en-US" sz="2800" dirty="0" smtClean="0">
                <a:latin typeface="Times New Roman"/>
                <a:cs typeface="Times New Roman"/>
              </a:rPr>
              <a:t>pro</a:t>
            </a:r>
            <a:r>
              <a:rPr lang="en-US" sz="2800" spc="5" dirty="0" smtClean="0">
                <a:latin typeface="Times New Roman"/>
                <a:cs typeface="Times New Roman"/>
              </a:rPr>
              <a:t>f</a:t>
            </a:r>
            <a:r>
              <a:rPr lang="en-US" sz="2800" spc="-5" dirty="0" smtClean="0">
                <a:latin typeface="Times New Roman"/>
                <a:cs typeface="Times New Roman"/>
              </a:rPr>
              <a:t>essi</a:t>
            </a:r>
            <a:r>
              <a:rPr lang="en-US" sz="2800" spc="-20" dirty="0" smtClean="0">
                <a:latin typeface="Times New Roman"/>
                <a:cs typeface="Times New Roman"/>
              </a:rPr>
              <a:t>o</a:t>
            </a:r>
            <a:r>
              <a:rPr lang="en-US" sz="2800" dirty="0" smtClean="0">
                <a:latin typeface="Times New Roman"/>
                <a:cs typeface="Times New Roman"/>
              </a:rPr>
              <a:t>nal image they</a:t>
            </a:r>
          </a:p>
          <a:p>
            <a:pPr marL="355600" marR="5080" indent="-343535">
              <a:lnSpc>
                <a:spcPct val="100000"/>
              </a:lnSpc>
              <a:spcBef>
                <a:spcPts val="100"/>
              </a:spcBef>
              <a:tabLst>
                <a:tab pos="2014855" algn="l"/>
                <a:tab pos="2737485" algn="l"/>
                <a:tab pos="3855085" algn="l"/>
                <a:tab pos="4994910" algn="l"/>
                <a:tab pos="6320790" algn="l"/>
                <a:tab pos="7484109" algn="l"/>
                <a:tab pos="8114665" algn="l"/>
                <a:tab pos="8834755" algn="l"/>
              </a:tabLst>
            </a:pPr>
            <a:r>
              <a:rPr lang="en-US" sz="2800" dirty="0" smtClean="0">
                <a:latin typeface="Times New Roman"/>
                <a:cs typeface="Times New Roman"/>
              </a:rPr>
              <a:t>display </a:t>
            </a:r>
            <a:r>
              <a:rPr lang="en-US" sz="2800" spc="-5" dirty="0">
                <a:latin typeface="Times New Roman"/>
                <a:cs typeface="Times New Roman"/>
              </a:rPr>
              <a:t>as </a:t>
            </a:r>
            <a:r>
              <a:rPr lang="en-US" sz="2800" dirty="0">
                <a:latin typeface="Times New Roman"/>
                <a:cs typeface="Times New Roman"/>
              </a:rPr>
              <a:t>a result of appearance and</a:t>
            </a:r>
            <a:r>
              <a:rPr lang="en-US" sz="2800" spc="-135" dirty="0">
                <a:latin typeface="Times New Roman"/>
                <a:cs typeface="Times New Roman"/>
              </a:rPr>
              <a:t> </a:t>
            </a:r>
            <a:r>
              <a:rPr lang="en-US" sz="2800" spc="-20" dirty="0">
                <a:latin typeface="Times New Roman"/>
                <a:cs typeface="Times New Roman"/>
              </a:rPr>
              <a:t>behavior.</a:t>
            </a:r>
            <a:endParaRPr lang="en-US" sz="2800" dirty="0">
              <a:latin typeface="Times New Roman"/>
              <a:cs typeface="Times New Roman"/>
            </a:endParaRPr>
          </a:p>
        </p:txBody>
      </p:sp>
    </p:spTree>
    <p:extLst>
      <p:ext uri="{BB962C8B-B14F-4D97-AF65-F5344CB8AC3E}">
        <p14:creationId xmlns:p14="http://schemas.microsoft.com/office/powerpoint/2010/main" val="413452014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881885" y="642365"/>
            <a:ext cx="9193946" cy="574040"/>
          </a:xfrm>
          <a:prstGeom prst="rect">
            <a:avLst/>
          </a:prstGeom>
        </p:spPr>
        <p:txBody>
          <a:bodyPr vert="horz" wrap="square" lIns="0" tIns="12700" rIns="0" bIns="0" rtlCol="0">
            <a:spAutoFit/>
          </a:bodyPr>
          <a:lstStyle/>
          <a:p>
            <a:pPr marL="12700">
              <a:lnSpc>
                <a:spcPct val="100000"/>
              </a:lnSpc>
              <a:spcBef>
                <a:spcPts val="100"/>
              </a:spcBef>
            </a:pPr>
            <a:r>
              <a:rPr b="1" spc="-5" dirty="0">
                <a:latin typeface="Times New Roman"/>
                <a:cs typeface="Times New Roman"/>
              </a:rPr>
              <a:t>Negative Body</a:t>
            </a:r>
            <a:r>
              <a:rPr b="1" dirty="0">
                <a:latin typeface="Times New Roman"/>
                <a:cs typeface="Times New Roman"/>
              </a:rPr>
              <a:t> </a:t>
            </a:r>
            <a:r>
              <a:rPr b="1" spc="-5" dirty="0">
                <a:latin typeface="Times New Roman"/>
                <a:cs typeface="Times New Roman"/>
              </a:rPr>
              <a:t>Language</a:t>
            </a:r>
          </a:p>
        </p:txBody>
      </p:sp>
      <p:sp>
        <p:nvSpPr>
          <p:cNvPr id="3" name="object 3"/>
          <p:cNvSpPr txBox="1"/>
          <p:nvPr/>
        </p:nvSpPr>
        <p:spPr>
          <a:xfrm>
            <a:off x="2668270" y="1233271"/>
            <a:ext cx="6501488" cy="5260340"/>
          </a:xfrm>
          <a:prstGeom prst="rect">
            <a:avLst/>
          </a:prstGeom>
        </p:spPr>
        <p:txBody>
          <a:bodyPr vert="horz" wrap="square" lIns="0" tIns="140335" rIns="0" bIns="0" rtlCol="0">
            <a:spAutoFit/>
          </a:bodyPr>
          <a:lstStyle/>
          <a:p>
            <a:pPr marL="355600" indent="-342900">
              <a:lnSpc>
                <a:spcPct val="100000"/>
              </a:lnSpc>
              <a:spcBef>
                <a:spcPts val="1105"/>
              </a:spcBef>
              <a:buClr>
                <a:srgbClr val="A42F0F"/>
              </a:buClr>
              <a:buFont typeface="Arial"/>
              <a:buChar char=""/>
              <a:tabLst>
                <a:tab pos="355600" algn="l"/>
              </a:tabLst>
            </a:pPr>
            <a:r>
              <a:rPr sz="2600" dirty="0">
                <a:latin typeface="Times New Roman"/>
                <a:cs typeface="Times New Roman"/>
              </a:rPr>
              <a:t>Checking the</a:t>
            </a:r>
            <a:r>
              <a:rPr sz="2600" spc="-60" dirty="0">
                <a:latin typeface="Times New Roman"/>
                <a:cs typeface="Times New Roman"/>
              </a:rPr>
              <a:t> </a:t>
            </a:r>
            <a:r>
              <a:rPr sz="2600" spc="-5" dirty="0">
                <a:latin typeface="Times New Roman"/>
                <a:cs typeface="Times New Roman"/>
              </a:rPr>
              <a:t>time</a:t>
            </a:r>
            <a:endParaRPr sz="2600" dirty="0">
              <a:latin typeface="Times New Roman"/>
              <a:cs typeface="Times New Roman"/>
            </a:endParaRPr>
          </a:p>
          <a:p>
            <a:pPr marL="355600" indent="-342900">
              <a:lnSpc>
                <a:spcPct val="100000"/>
              </a:lnSpc>
              <a:spcBef>
                <a:spcPts val="1010"/>
              </a:spcBef>
              <a:buClr>
                <a:srgbClr val="A42F0F"/>
              </a:buClr>
              <a:buFont typeface="Arial"/>
              <a:buChar char=""/>
              <a:tabLst>
                <a:tab pos="355600" algn="l"/>
              </a:tabLst>
            </a:pPr>
            <a:r>
              <a:rPr sz="2600" dirty="0">
                <a:latin typeface="Times New Roman"/>
                <a:cs typeface="Times New Roman"/>
              </a:rPr>
              <a:t>Looking </a:t>
            </a:r>
            <a:r>
              <a:rPr sz="2600" spc="-10" dirty="0">
                <a:latin typeface="Times New Roman"/>
                <a:cs typeface="Times New Roman"/>
              </a:rPr>
              <a:t>at</a:t>
            </a:r>
            <a:r>
              <a:rPr sz="2600" spc="-45" dirty="0">
                <a:latin typeface="Times New Roman"/>
                <a:cs typeface="Times New Roman"/>
              </a:rPr>
              <a:t> </a:t>
            </a:r>
            <a:r>
              <a:rPr sz="2600" dirty="0">
                <a:latin typeface="Times New Roman"/>
                <a:cs typeface="Times New Roman"/>
              </a:rPr>
              <a:t>ground</a:t>
            </a:r>
          </a:p>
          <a:p>
            <a:pPr marL="355600" indent="-342900">
              <a:lnSpc>
                <a:spcPct val="100000"/>
              </a:lnSpc>
              <a:spcBef>
                <a:spcPts val="1000"/>
              </a:spcBef>
              <a:buClr>
                <a:srgbClr val="A42F0F"/>
              </a:buClr>
              <a:buFont typeface="Arial"/>
              <a:buChar char=""/>
              <a:tabLst>
                <a:tab pos="355600" algn="l"/>
              </a:tabLst>
            </a:pPr>
            <a:r>
              <a:rPr sz="2600" spc="-20" dirty="0">
                <a:latin typeface="Times New Roman"/>
                <a:cs typeface="Times New Roman"/>
              </a:rPr>
              <a:t>Touching </a:t>
            </a:r>
            <a:r>
              <a:rPr sz="2600" dirty="0">
                <a:latin typeface="Times New Roman"/>
                <a:cs typeface="Times New Roman"/>
              </a:rPr>
              <a:t>your</a:t>
            </a:r>
            <a:r>
              <a:rPr sz="2600" spc="-75" dirty="0">
                <a:latin typeface="Times New Roman"/>
                <a:cs typeface="Times New Roman"/>
              </a:rPr>
              <a:t> </a:t>
            </a:r>
            <a:r>
              <a:rPr sz="2600" spc="-5" dirty="0">
                <a:latin typeface="Times New Roman"/>
                <a:cs typeface="Times New Roman"/>
              </a:rPr>
              <a:t>face</a:t>
            </a:r>
            <a:endParaRPr sz="2600" dirty="0">
              <a:latin typeface="Times New Roman"/>
              <a:cs typeface="Times New Roman"/>
            </a:endParaRPr>
          </a:p>
          <a:p>
            <a:pPr marL="355600" indent="-342900">
              <a:lnSpc>
                <a:spcPct val="100000"/>
              </a:lnSpc>
              <a:spcBef>
                <a:spcPts val="994"/>
              </a:spcBef>
              <a:buClr>
                <a:srgbClr val="A42F0F"/>
              </a:buClr>
              <a:buFont typeface="Arial"/>
              <a:buChar char=""/>
              <a:tabLst>
                <a:tab pos="355600" algn="l"/>
              </a:tabLst>
            </a:pPr>
            <a:r>
              <a:rPr sz="2600" dirty="0">
                <a:latin typeface="Times New Roman"/>
                <a:cs typeface="Times New Roman"/>
              </a:rPr>
              <a:t>Picking at</a:t>
            </a:r>
            <a:r>
              <a:rPr sz="2600" spc="-40" dirty="0">
                <a:latin typeface="Times New Roman"/>
                <a:cs typeface="Times New Roman"/>
              </a:rPr>
              <a:t> </a:t>
            </a:r>
            <a:r>
              <a:rPr sz="2600" spc="-85" dirty="0">
                <a:latin typeface="Times New Roman"/>
                <a:cs typeface="Times New Roman"/>
              </a:rPr>
              <a:t>something</a:t>
            </a:r>
            <a:endParaRPr sz="2600" dirty="0">
              <a:latin typeface="Times New Roman"/>
              <a:cs typeface="Times New Roman"/>
            </a:endParaRPr>
          </a:p>
          <a:p>
            <a:pPr marL="355600" indent="-342900">
              <a:lnSpc>
                <a:spcPct val="100000"/>
              </a:lnSpc>
              <a:spcBef>
                <a:spcPts val="1005"/>
              </a:spcBef>
              <a:buClr>
                <a:srgbClr val="A42F0F"/>
              </a:buClr>
              <a:buFont typeface="Arial"/>
              <a:buChar char=""/>
              <a:tabLst>
                <a:tab pos="355600" algn="l"/>
              </a:tabLst>
            </a:pPr>
            <a:r>
              <a:rPr sz="2600" dirty="0">
                <a:latin typeface="Times New Roman"/>
                <a:cs typeface="Times New Roman"/>
              </a:rPr>
              <a:t>On the</a:t>
            </a:r>
            <a:r>
              <a:rPr sz="2600" spc="-40" dirty="0">
                <a:latin typeface="Times New Roman"/>
                <a:cs typeface="Times New Roman"/>
              </a:rPr>
              <a:t> </a:t>
            </a:r>
            <a:r>
              <a:rPr sz="2600" dirty="0">
                <a:latin typeface="Times New Roman"/>
                <a:cs typeface="Times New Roman"/>
              </a:rPr>
              <a:t>edge</a:t>
            </a:r>
          </a:p>
          <a:p>
            <a:pPr marL="355600" indent="-342900">
              <a:lnSpc>
                <a:spcPct val="100000"/>
              </a:lnSpc>
              <a:spcBef>
                <a:spcPts val="1000"/>
              </a:spcBef>
              <a:buClr>
                <a:srgbClr val="A42F0F"/>
              </a:buClr>
              <a:buFont typeface="Arial"/>
              <a:buChar char=""/>
              <a:tabLst>
                <a:tab pos="355600" algn="l"/>
              </a:tabLst>
            </a:pPr>
            <a:r>
              <a:rPr sz="2600" spc="-25" dirty="0">
                <a:latin typeface="Times New Roman"/>
                <a:cs typeface="Times New Roman"/>
              </a:rPr>
              <a:t>Tapping</a:t>
            </a:r>
            <a:endParaRPr sz="2600" dirty="0">
              <a:latin typeface="Times New Roman"/>
              <a:cs typeface="Times New Roman"/>
            </a:endParaRPr>
          </a:p>
          <a:p>
            <a:pPr marL="355600" indent="-342900">
              <a:lnSpc>
                <a:spcPct val="100000"/>
              </a:lnSpc>
              <a:spcBef>
                <a:spcPts val="994"/>
              </a:spcBef>
              <a:buClr>
                <a:srgbClr val="A42F0F"/>
              </a:buClr>
              <a:buFont typeface="Arial"/>
              <a:buChar char=""/>
              <a:tabLst>
                <a:tab pos="355600" algn="l"/>
              </a:tabLst>
            </a:pPr>
            <a:r>
              <a:rPr sz="2600" dirty="0">
                <a:latin typeface="Times New Roman"/>
                <a:cs typeface="Times New Roman"/>
              </a:rPr>
              <a:t>Objects</a:t>
            </a:r>
          </a:p>
          <a:p>
            <a:pPr marL="355600" indent="-342900">
              <a:lnSpc>
                <a:spcPct val="100000"/>
              </a:lnSpc>
              <a:spcBef>
                <a:spcPts val="1010"/>
              </a:spcBef>
              <a:buClr>
                <a:srgbClr val="A42F0F"/>
              </a:buClr>
              <a:buFont typeface="Arial"/>
              <a:buChar char=""/>
              <a:tabLst>
                <a:tab pos="355600" algn="l"/>
              </a:tabLst>
            </a:pPr>
            <a:r>
              <a:rPr sz="2600" spc="-60" dirty="0">
                <a:latin typeface="Times New Roman"/>
                <a:cs typeface="Times New Roman"/>
              </a:rPr>
              <a:t>Too</a:t>
            </a:r>
            <a:r>
              <a:rPr sz="2600" spc="-20" dirty="0">
                <a:latin typeface="Times New Roman"/>
                <a:cs typeface="Times New Roman"/>
              </a:rPr>
              <a:t> </a:t>
            </a:r>
            <a:r>
              <a:rPr sz="2600" spc="-5" dirty="0">
                <a:latin typeface="Times New Roman"/>
                <a:cs typeface="Times New Roman"/>
              </a:rPr>
              <a:t>close</a:t>
            </a:r>
            <a:endParaRPr sz="2600" dirty="0">
              <a:latin typeface="Times New Roman"/>
              <a:cs typeface="Times New Roman"/>
            </a:endParaRPr>
          </a:p>
          <a:p>
            <a:pPr marL="355600" indent="-342900">
              <a:lnSpc>
                <a:spcPct val="100000"/>
              </a:lnSpc>
              <a:spcBef>
                <a:spcPts val="994"/>
              </a:spcBef>
              <a:buClr>
                <a:srgbClr val="A42F0F"/>
              </a:buClr>
              <a:buFont typeface="Arial"/>
              <a:buChar char=""/>
              <a:tabLst>
                <a:tab pos="355600" algn="l"/>
              </a:tabLst>
            </a:pPr>
            <a:r>
              <a:rPr sz="2600" dirty="0">
                <a:latin typeface="Times New Roman"/>
                <a:cs typeface="Times New Roman"/>
              </a:rPr>
              <a:t>Fake</a:t>
            </a:r>
            <a:r>
              <a:rPr sz="2600" spc="-20" dirty="0">
                <a:latin typeface="Times New Roman"/>
                <a:cs typeface="Times New Roman"/>
              </a:rPr>
              <a:t> </a:t>
            </a:r>
            <a:r>
              <a:rPr sz="2600" spc="-5" dirty="0">
                <a:latin typeface="Times New Roman"/>
                <a:cs typeface="Times New Roman"/>
              </a:rPr>
              <a:t>smile</a:t>
            </a:r>
            <a:endParaRPr sz="2600" dirty="0">
              <a:latin typeface="Times New Roman"/>
              <a:cs typeface="Times New Roman"/>
            </a:endParaRPr>
          </a:p>
          <a:p>
            <a:pPr marL="355600" indent="-342900">
              <a:lnSpc>
                <a:spcPct val="100000"/>
              </a:lnSpc>
              <a:spcBef>
                <a:spcPts val="1000"/>
              </a:spcBef>
              <a:buClr>
                <a:srgbClr val="A42F0F"/>
              </a:buClr>
              <a:buFont typeface="Arial"/>
              <a:buChar char=""/>
              <a:tabLst>
                <a:tab pos="355600" algn="l"/>
              </a:tabLst>
            </a:pPr>
            <a:r>
              <a:rPr sz="2600" dirty="0">
                <a:latin typeface="Times New Roman"/>
                <a:cs typeface="Times New Roman"/>
              </a:rPr>
              <a:t>Over</a:t>
            </a:r>
            <a:r>
              <a:rPr sz="2600" spc="-45" dirty="0">
                <a:latin typeface="Times New Roman"/>
                <a:cs typeface="Times New Roman"/>
              </a:rPr>
              <a:t> </a:t>
            </a:r>
            <a:r>
              <a:rPr sz="2600" dirty="0">
                <a:latin typeface="Times New Roman"/>
                <a:cs typeface="Times New Roman"/>
              </a:rPr>
              <a:t>blinking</a:t>
            </a:r>
          </a:p>
        </p:txBody>
      </p:sp>
    </p:spTree>
    <p:extLst>
      <p:ext uri="{BB962C8B-B14F-4D97-AF65-F5344CB8AC3E}">
        <p14:creationId xmlns:p14="http://schemas.microsoft.com/office/powerpoint/2010/main" val="270721870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7767" y="197476"/>
            <a:ext cx="11368824" cy="1296473"/>
          </a:xfrm>
        </p:spPr>
        <p:txBody>
          <a:bodyPr/>
          <a:lstStyle/>
          <a:p>
            <a:r>
              <a:rPr lang="en-US" dirty="0"/>
              <a:t>Vital signals/types of non-verbal communication.</a:t>
            </a:r>
          </a:p>
        </p:txBody>
      </p:sp>
      <p:pic>
        <p:nvPicPr>
          <p:cNvPr id="3" name="Picture 2"/>
          <p:cNvPicPr>
            <a:picLocks noChangeAspect="1"/>
          </p:cNvPicPr>
          <p:nvPr/>
        </p:nvPicPr>
        <p:blipFill>
          <a:blip r:embed="rId2"/>
          <a:stretch>
            <a:fillRect/>
          </a:stretch>
        </p:blipFill>
        <p:spPr>
          <a:xfrm>
            <a:off x="953036" y="1187424"/>
            <a:ext cx="9375819" cy="5406558"/>
          </a:xfrm>
          <a:prstGeom prst="rect">
            <a:avLst/>
          </a:prstGeom>
        </p:spPr>
      </p:pic>
    </p:spTree>
    <p:extLst>
      <p:ext uri="{BB962C8B-B14F-4D97-AF65-F5344CB8AC3E}">
        <p14:creationId xmlns:p14="http://schemas.microsoft.com/office/powerpoint/2010/main" val="301282935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8224" y="313386"/>
            <a:ext cx="10131425" cy="1154805"/>
          </a:xfrm>
        </p:spPr>
        <p:txBody>
          <a:bodyPr>
            <a:normAutofit fontScale="90000"/>
          </a:bodyPr>
          <a:lstStyle/>
          <a:p>
            <a:r>
              <a:rPr lang="en-US" dirty="0" smtClean="0"/>
              <a:t>Vital signals/types of non-verbal communication.</a:t>
            </a:r>
            <a:endParaRPr lang="en-US" dirty="0"/>
          </a:p>
        </p:txBody>
      </p:sp>
      <p:sp>
        <p:nvSpPr>
          <p:cNvPr id="3" name="Rectangle 2"/>
          <p:cNvSpPr/>
          <p:nvPr/>
        </p:nvSpPr>
        <p:spPr>
          <a:xfrm>
            <a:off x="200719" y="1571222"/>
            <a:ext cx="11991281" cy="4401205"/>
          </a:xfrm>
          <a:prstGeom prst="rect">
            <a:avLst/>
          </a:prstGeom>
        </p:spPr>
        <p:txBody>
          <a:bodyPr wrap="square">
            <a:spAutoFit/>
          </a:bodyPr>
          <a:lstStyle/>
          <a:p>
            <a:r>
              <a:rPr lang="en-US" sz="2800" b="1" dirty="0" smtClean="0">
                <a:latin typeface="Times New Roman" panose="02020603050405020304" pitchFamily="18" charset="0"/>
              </a:rPr>
              <a:t> There </a:t>
            </a:r>
            <a:r>
              <a:rPr lang="en-US" sz="2800" b="1" dirty="0">
                <a:latin typeface="Times New Roman" panose="02020603050405020304" pitchFamily="18" charset="0"/>
              </a:rPr>
              <a:t>are several distinct categories of nonverbal communication </a:t>
            </a:r>
            <a:endParaRPr lang="en-US" sz="2800" dirty="0">
              <a:latin typeface="Times New Roman" panose="02020603050405020304" pitchFamily="18" charset="0"/>
            </a:endParaRPr>
          </a:p>
          <a:p>
            <a:pPr marL="514350" indent="-514350">
              <a:buFont typeface="+mj-lt"/>
              <a:buAutoNum type="arabicPeriod"/>
            </a:pPr>
            <a:r>
              <a:rPr lang="en-US" sz="2800" b="1" dirty="0" smtClean="0">
                <a:solidFill>
                  <a:srgbClr val="FF0000"/>
                </a:solidFill>
                <a:latin typeface="Times New Roman" panose="02020603050405020304" pitchFamily="18" charset="0"/>
              </a:rPr>
              <a:t>Kinesics</a:t>
            </a:r>
            <a:r>
              <a:rPr lang="en-US" sz="2800" b="1" dirty="0">
                <a:latin typeface="Times New Roman" panose="02020603050405020304" pitchFamily="18" charset="0"/>
              </a:rPr>
              <a:t>, </a:t>
            </a:r>
            <a:r>
              <a:rPr lang="en-US" sz="2800" dirty="0" smtClean="0">
                <a:latin typeface="Times New Roman" panose="02020603050405020304" pitchFamily="18" charset="0"/>
              </a:rPr>
              <a:t>body language showed </a:t>
            </a:r>
            <a:r>
              <a:rPr lang="en-US" sz="2800" dirty="0"/>
              <a:t>through arms, fingers, expressions, </a:t>
            </a:r>
            <a:r>
              <a:rPr lang="en-US" sz="2800" dirty="0" smtClean="0"/>
              <a:t>postures. </a:t>
            </a:r>
          </a:p>
          <a:p>
            <a:pPr marL="514350" indent="-514350">
              <a:buFont typeface="+mj-lt"/>
              <a:buAutoNum type="arabicPeriod"/>
            </a:pPr>
            <a:r>
              <a:rPr lang="en-US" sz="2800" b="1" dirty="0" smtClean="0">
                <a:solidFill>
                  <a:srgbClr val="FF0000"/>
                </a:solidFill>
                <a:latin typeface="Times New Roman" panose="02020603050405020304" pitchFamily="18" charset="0"/>
              </a:rPr>
              <a:t>Proxemics-Space</a:t>
            </a:r>
            <a:r>
              <a:rPr lang="en-US" sz="2800" b="1" dirty="0" smtClean="0">
                <a:latin typeface="Times New Roman" panose="02020603050405020304" pitchFamily="18" charset="0"/>
              </a:rPr>
              <a:t> involving the physical distance: </a:t>
            </a:r>
            <a:r>
              <a:rPr lang="en-US" sz="2800" dirty="0"/>
              <a:t>intimate, personal, social and </a:t>
            </a:r>
            <a:r>
              <a:rPr lang="en-US" sz="2800" dirty="0" smtClean="0"/>
              <a:t>public, </a:t>
            </a:r>
            <a:r>
              <a:rPr lang="en-US" sz="2800" b="1" dirty="0" smtClean="0">
                <a:latin typeface="Times New Roman" panose="02020603050405020304" pitchFamily="18" charset="0"/>
              </a:rPr>
              <a:t>how you stand or sit, whether your arms are crossed etc.</a:t>
            </a:r>
            <a:endParaRPr lang="en-US" sz="2800" dirty="0">
              <a:solidFill>
                <a:srgbClr val="FF0000"/>
              </a:solidFill>
              <a:latin typeface="Times New Roman" panose="02020603050405020304" pitchFamily="18" charset="0"/>
            </a:endParaRPr>
          </a:p>
          <a:p>
            <a:pPr marL="514350" indent="-514350">
              <a:buFont typeface="+mj-lt"/>
              <a:buAutoNum type="arabicPeriod"/>
            </a:pPr>
            <a:r>
              <a:rPr lang="en-US" sz="2800" b="1" dirty="0" smtClean="0">
                <a:solidFill>
                  <a:srgbClr val="FF0000"/>
                </a:solidFill>
                <a:latin typeface="Times New Roman" panose="02020603050405020304" pitchFamily="18" charset="0"/>
              </a:rPr>
              <a:t>Haptic communication</a:t>
            </a:r>
            <a:r>
              <a:rPr lang="en-US" sz="2800" b="1" dirty="0" smtClean="0">
                <a:latin typeface="Times New Roman" panose="02020603050405020304" pitchFamily="18" charset="0"/>
              </a:rPr>
              <a:t>-</a:t>
            </a:r>
            <a:r>
              <a:rPr lang="en-US" sz="2800" b="1" dirty="0">
                <a:solidFill>
                  <a:srgbClr val="FF0000"/>
                </a:solidFill>
                <a:latin typeface="Times New Roman" panose="02020603050405020304" pitchFamily="18" charset="0"/>
              </a:rPr>
              <a:t> </a:t>
            </a:r>
            <a:r>
              <a:rPr lang="en-US" sz="2800" b="1" dirty="0" smtClean="0">
                <a:solidFill>
                  <a:srgbClr val="FF0000"/>
                </a:solidFill>
                <a:latin typeface="Times New Roman" panose="02020603050405020304" pitchFamily="18" charset="0"/>
              </a:rPr>
              <a:t>Touch</a:t>
            </a:r>
            <a:r>
              <a:rPr lang="en-US" sz="2800" b="1" dirty="0" smtClean="0">
                <a:latin typeface="Times New Roman" panose="02020603050405020304" pitchFamily="18" charset="0"/>
              </a:rPr>
              <a:t>.</a:t>
            </a:r>
          </a:p>
          <a:p>
            <a:pPr marL="514350" indent="-514350">
              <a:buFont typeface="+mj-lt"/>
              <a:buAutoNum type="arabicPeriod"/>
            </a:pPr>
            <a:r>
              <a:rPr lang="en-US" sz="2800" b="1" dirty="0" smtClean="0">
                <a:solidFill>
                  <a:srgbClr val="FF0000"/>
                </a:solidFill>
              </a:rPr>
              <a:t>Time-chronemics</a:t>
            </a:r>
            <a:r>
              <a:rPr lang="en-US" sz="2800" b="1" dirty="0" smtClean="0"/>
              <a:t> </a:t>
            </a:r>
            <a:r>
              <a:rPr lang="en-US" sz="2800" dirty="0"/>
              <a:t>(giving importance to time- being early, late or on tame conveys a </a:t>
            </a:r>
            <a:r>
              <a:rPr lang="en-US" sz="2800" dirty="0" smtClean="0"/>
              <a:t>lot.)</a:t>
            </a:r>
          </a:p>
          <a:p>
            <a:pPr marL="514350" indent="-514350">
              <a:buFont typeface="+mj-lt"/>
              <a:buAutoNum type="arabicPeriod"/>
            </a:pPr>
            <a:r>
              <a:rPr lang="en-US" sz="2800" b="1" dirty="0" smtClean="0">
                <a:solidFill>
                  <a:srgbClr val="FF0000"/>
                </a:solidFill>
              </a:rPr>
              <a:t>Paralanguage</a:t>
            </a:r>
            <a:r>
              <a:rPr lang="en-US" sz="2800" dirty="0" smtClean="0"/>
              <a:t> </a:t>
            </a:r>
            <a:r>
              <a:rPr lang="en-US" sz="2800" dirty="0"/>
              <a:t>(how you say something to mean what you want using intonation, pitch and speed of speaking, hesitation noises, gesture, and facial expression</a:t>
            </a:r>
            <a:r>
              <a:rPr lang="en-US" sz="2800" dirty="0" smtClean="0"/>
              <a:t>.)</a:t>
            </a:r>
            <a:endParaRPr lang="en-US" sz="2800" dirty="0"/>
          </a:p>
        </p:txBody>
      </p:sp>
    </p:spTree>
    <p:extLst>
      <p:ext uri="{BB962C8B-B14F-4D97-AF65-F5344CB8AC3E}">
        <p14:creationId xmlns:p14="http://schemas.microsoft.com/office/powerpoint/2010/main" val="337612615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1" y="609600"/>
            <a:ext cx="11072610" cy="1456267"/>
          </a:xfrm>
        </p:spPr>
        <p:txBody>
          <a:bodyPr/>
          <a:lstStyle/>
          <a:p>
            <a:r>
              <a:rPr lang="en-US" dirty="0"/>
              <a:t>Vital signals/types of non-verbal communication.</a:t>
            </a:r>
          </a:p>
        </p:txBody>
      </p:sp>
      <p:sp>
        <p:nvSpPr>
          <p:cNvPr id="3" name="Rectangle 2"/>
          <p:cNvSpPr/>
          <p:nvPr/>
        </p:nvSpPr>
        <p:spPr>
          <a:xfrm>
            <a:off x="553791" y="2065867"/>
            <a:ext cx="11075832" cy="4401205"/>
          </a:xfrm>
          <a:prstGeom prst="rect">
            <a:avLst/>
          </a:prstGeom>
        </p:spPr>
        <p:txBody>
          <a:bodyPr wrap="square">
            <a:spAutoFit/>
          </a:bodyPr>
          <a:lstStyle/>
          <a:p>
            <a:r>
              <a:rPr lang="en-US" sz="2800" b="1" dirty="0" smtClean="0">
                <a:solidFill>
                  <a:srgbClr val="FF0000"/>
                </a:solidFill>
              </a:rPr>
              <a:t>Gestures </a:t>
            </a:r>
            <a:endParaRPr lang="en-US" sz="2800" dirty="0">
              <a:solidFill>
                <a:srgbClr val="FF0000"/>
              </a:solidFill>
            </a:endParaRPr>
          </a:p>
          <a:p>
            <a:pPr marL="285750" indent="-285750">
              <a:buFont typeface="Wingdings" panose="05000000000000000000" pitchFamily="2" charset="2"/>
              <a:buChar char="v"/>
            </a:pPr>
            <a:r>
              <a:rPr lang="en-US" sz="2800" b="1" dirty="0" smtClean="0"/>
              <a:t>Include </a:t>
            </a:r>
            <a:r>
              <a:rPr lang="en-US" sz="2800" b="1" dirty="0"/>
              <a:t>movements of the head, hands, eyes, and other body parts. </a:t>
            </a:r>
            <a:r>
              <a:rPr lang="en-US" sz="2800" b="1" dirty="0" smtClean="0"/>
              <a:t>Often </a:t>
            </a:r>
            <a:r>
              <a:rPr lang="en-US" sz="2800" b="1" dirty="0"/>
              <a:t>used in place of words, </a:t>
            </a:r>
            <a:r>
              <a:rPr lang="en-US" sz="2800" b="1" dirty="0">
                <a:solidFill>
                  <a:srgbClr val="FF0000"/>
                </a:solidFill>
              </a:rPr>
              <a:t>gestures</a:t>
            </a:r>
            <a:r>
              <a:rPr lang="en-US" sz="2800" b="1" dirty="0"/>
              <a:t> are one of the most obvious and common forms of nonverbal communication. </a:t>
            </a:r>
            <a:endParaRPr lang="en-US" sz="2800" dirty="0"/>
          </a:p>
          <a:p>
            <a:pPr marL="285750" indent="-285750">
              <a:buFont typeface="Wingdings" panose="05000000000000000000" pitchFamily="2" charset="2"/>
              <a:buChar char="v"/>
            </a:pPr>
            <a:r>
              <a:rPr lang="en-US" sz="2800" b="1" dirty="0" smtClean="0"/>
              <a:t>Gestures may also </a:t>
            </a:r>
            <a:r>
              <a:rPr lang="en-US" sz="2800" b="1" dirty="0"/>
              <a:t>be used when speech is ineffective (e.g., a language barrier) or insufficient (e.g., complex content in the message). </a:t>
            </a:r>
          </a:p>
          <a:p>
            <a:pPr marL="285750" indent="-285750">
              <a:buFont typeface="Wingdings" panose="05000000000000000000" pitchFamily="2" charset="2"/>
              <a:buChar char="v"/>
            </a:pPr>
            <a:r>
              <a:rPr lang="en-US" sz="2800" b="1" dirty="0" smtClean="0"/>
              <a:t>Gestures </a:t>
            </a:r>
            <a:r>
              <a:rPr lang="en-US" sz="2800" b="1" dirty="0"/>
              <a:t>serve to emphasize, clarify, or add to the verbal content of a message. </a:t>
            </a:r>
            <a:endParaRPr lang="en-US" sz="2800" dirty="0"/>
          </a:p>
          <a:p>
            <a:pPr marL="285750" indent="-285750">
              <a:buFont typeface="Wingdings" panose="05000000000000000000" pitchFamily="2" charset="2"/>
              <a:buChar char="v"/>
            </a:pPr>
            <a:r>
              <a:rPr lang="en-US" sz="2800" b="1" dirty="0" smtClean="0"/>
              <a:t>Gestures </a:t>
            </a:r>
            <a:r>
              <a:rPr lang="en-US" sz="2800" b="1" dirty="0"/>
              <a:t>may also be </a:t>
            </a:r>
            <a:r>
              <a:rPr lang="en-US" sz="2800" b="1" dirty="0">
                <a:solidFill>
                  <a:srgbClr val="FF0000"/>
                </a:solidFill>
              </a:rPr>
              <a:t>involuntary or subconscious</a:t>
            </a:r>
            <a:r>
              <a:rPr lang="en-US" sz="2800" b="1" dirty="0"/>
              <a:t>. This is referred to as </a:t>
            </a:r>
            <a:r>
              <a:rPr lang="en-US" sz="2800" b="1" dirty="0">
                <a:solidFill>
                  <a:srgbClr val="FF0000"/>
                </a:solidFill>
              </a:rPr>
              <a:t>“leakage</a:t>
            </a:r>
            <a:r>
              <a:rPr lang="en-US" sz="2800" b="1" dirty="0"/>
              <a:t>” when the true feelings or attitudes are revealed. </a:t>
            </a:r>
            <a:endParaRPr lang="en-US" sz="2800" dirty="0"/>
          </a:p>
        </p:txBody>
      </p:sp>
    </p:spTree>
    <p:extLst>
      <p:ext uri="{BB962C8B-B14F-4D97-AF65-F5344CB8AC3E}">
        <p14:creationId xmlns:p14="http://schemas.microsoft.com/office/powerpoint/2010/main" val="92870834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2617" y="287628"/>
            <a:ext cx="10879427" cy="1456267"/>
          </a:xfrm>
        </p:spPr>
        <p:txBody>
          <a:bodyPr/>
          <a:lstStyle/>
          <a:p>
            <a:r>
              <a:rPr lang="en-US" dirty="0"/>
              <a:t>Vital signals/types of non-verbal communication.</a:t>
            </a:r>
          </a:p>
        </p:txBody>
      </p:sp>
      <p:sp>
        <p:nvSpPr>
          <p:cNvPr id="3" name="Rectangle 2"/>
          <p:cNvSpPr/>
          <p:nvPr/>
        </p:nvSpPr>
        <p:spPr>
          <a:xfrm>
            <a:off x="360609" y="1512075"/>
            <a:ext cx="10367492" cy="5170646"/>
          </a:xfrm>
          <a:prstGeom prst="rect">
            <a:avLst/>
          </a:prstGeom>
        </p:spPr>
        <p:txBody>
          <a:bodyPr wrap="square">
            <a:spAutoFit/>
          </a:bodyPr>
          <a:lstStyle/>
          <a:p>
            <a:endParaRPr lang="en-US" sz="3000" dirty="0">
              <a:solidFill>
                <a:srgbClr val="000000"/>
              </a:solidFill>
              <a:latin typeface="Times New Roman" panose="02020603050405020304" pitchFamily="18" charset="0"/>
            </a:endParaRPr>
          </a:p>
          <a:p>
            <a:r>
              <a:rPr lang="en-US" sz="3000" b="1" dirty="0">
                <a:solidFill>
                  <a:srgbClr val="FF0000"/>
                </a:solidFill>
                <a:latin typeface="Times New Roman" panose="02020603050405020304" pitchFamily="18" charset="0"/>
              </a:rPr>
              <a:t>Facial Expressions </a:t>
            </a:r>
            <a:endParaRPr lang="en-US" sz="3000" b="1" dirty="0" smtClean="0">
              <a:solidFill>
                <a:srgbClr val="FF0000"/>
              </a:solidFill>
              <a:latin typeface="Times New Roman" panose="02020603050405020304" pitchFamily="18" charset="0"/>
            </a:endParaRPr>
          </a:p>
          <a:p>
            <a:pPr marL="457200" indent="-457200">
              <a:buFont typeface="Wingdings" panose="05000000000000000000" pitchFamily="2" charset="2"/>
              <a:buChar char="v"/>
            </a:pPr>
            <a:r>
              <a:rPr lang="en-US" sz="3000" dirty="0" smtClean="0">
                <a:latin typeface="Times New Roman" panose="02020603050405020304" pitchFamily="18" charset="0"/>
              </a:rPr>
              <a:t>One of the </a:t>
            </a:r>
            <a:r>
              <a:rPr lang="en-US" sz="3000" dirty="0">
                <a:latin typeface="Times New Roman" panose="02020603050405020304" pitchFamily="18" charset="0"/>
              </a:rPr>
              <a:t>most important and </a:t>
            </a:r>
            <a:r>
              <a:rPr lang="en-US" sz="3000" dirty="0" smtClean="0">
                <a:latin typeface="Times New Roman" panose="02020603050405020304" pitchFamily="18" charset="0"/>
              </a:rPr>
              <a:t>observed</a:t>
            </a:r>
          </a:p>
          <a:p>
            <a:r>
              <a:rPr lang="en-US" sz="3000" dirty="0" smtClean="0">
                <a:latin typeface="Times New Roman" panose="02020603050405020304" pitchFamily="18" charset="0"/>
              </a:rPr>
              <a:t> </a:t>
            </a:r>
            <a:r>
              <a:rPr lang="en-US" sz="3000" dirty="0">
                <a:latin typeface="Times New Roman" panose="02020603050405020304" pitchFamily="18" charset="0"/>
              </a:rPr>
              <a:t>nonverbal communication. </a:t>
            </a:r>
            <a:endParaRPr lang="en-US" sz="3000" dirty="0" smtClean="0">
              <a:latin typeface="Times New Roman" panose="02020603050405020304" pitchFamily="18" charset="0"/>
            </a:endParaRPr>
          </a:p>
          <a:p>
            <a:endParaRPr lang="en-US" sz="3000" dirty="0">
              <a:latin typeface="Times New Roman" panose="02020603050405020304" pitchFamily="18" charset="0"/>
            </a:endParaRPr>
          </a:p>
          <a:p>
            <a:r>
              <a:rPr lang="en-US" sz="3000" dirty="0">
                <a:latin typeface="Wingdings" panose="05000000000000000000" pitchFamily="2" charset="2"/>
              </a:rPr>
              <a:t></a:t>
            </a:r>
            <a:r>
              <a:rPr lang="en-US" sz="3000" dirty="0">
                <a:latin typeface="Times New Roman" panose="02020603050405020304" pitchFamily="18" charset="0"/>
              </a:rPr>
              <a:t>Provide a rich source of information </a:t>
            </a:r>
            <a:endParaRPr lang="en-US" sz="3000" dirty="0" smtClean="0">
              <a:latin typeface="Times New Roman" panose="02020603050405020304" pitchFamily="18" charset="0"/>
            </a:endParaRPr>
          </a:p>
          <a:p>
            <a:r>
              <a:rPr lang="en-US" sz="3000" dirty="0" smtClean="0">
                <a:latin typeface="Times New Roman" panose="02020603050405020304" pitchFamily="18" charset="0"/>
              </a:rPr>
              <a:t>regarding </a:t>
            </a:r>
            <a:r>
              <a:rPr lang="en-US" sz="3000" dirty="0">
                <a:solidFill>
                  <a:srgbClr val="FF0000"/>
                </a:solidFill>
                <a:latin typeface="Times New Roman" panose="02020603050405020304" pitchFamily="18" charset="0"/>
              </a:rPr>
              <a:t>emotions. </a:t>
            </a:r>
            <a:endParaRPr lang="en-US" sz="3000" dirty="0" smtClean="0">
              <a:solidFill>
                <a:srgbClr val="FF0000"/>
              </a:solidFill>
              <a:latin typeface="Times New Roman" panose="02020603050405020304" pitchFamily="18" charset="0"/>
            </a:endParaRPr>
          </a:p>
          <a:p>
            <a:endParaRPr lang="en-US" sz="3000" dirty="0">
              <a:latin typeface="Times New Roman" panose="02020603050405020304" pitchFamily="18" charset="0"/>
            </a:endParaRPr>
          </a:p>
          <a:p>
            <a:r>
              <a:rPr lang="en-US" sz="3000" dirty="0" smtClean="0">
                <a:latin typeface="Wingdings" panose="05000000000000000000" pitchFamily="2" charset="2"/>
              </a:rPr>
              <a:t></a:t>
            </a:r>
            <a:r>
              <a:rPr lang="en-US" sz="3000" dirty="0" smtClean="0">
                <a:latin typeface="Times New Roman" panose="02020603050405020304" pitchFamily="18" charset="0"/>
              </a:rPr>
              <a:t>Facial </a:t>
            </a:r>
            <a:r>
              <a:rPr lang="en-US" sz="3000" dirty="0">
                <a:latin typeface="Times New Roman" panose="02020603050405020304" pitchFamily="18" charset="0"/>
              </a:rPr>
              <a:t>Expressions of many emotions such as happiness, sadness, and fear, are biologically determined, universal, </a:t>
            </a:r>
            <a:r>
              <a:rPr lang="en-US" sz="3000" dirty="0" smtClean="0">
                <a:latin typeface="Times New Roman" panose="02020603050405020304" pitchFamily="18" charset="0"/>
              </a:rPr>
              <a:t>and are  </a:t>
            </a:r>
            <a:r>
              <a:rPr lang="en-US" sz="3000" dirty="0">
                <a:latin typeface="Times New Roman" panose="02020603050405020304" pitchFamily="18" charset="0"/>
              </a:rPr>
              <a:t>learned similarly across cultures. </a:t>
            </a:r>
          </a:p>
        </p:txBody>
      </p:sp>
      <p:pic>
        <p:nvPicPr>
          <p:cNvPr id="4" name="Picture 3"/>
          <p:cNvPicPr>
            <a:picLocks noChangeAspect="1"/>
          </p:cNvPicPr>
          <p:nvPr/>
        </p:nvPicPr>
        <p:blipFill>
          <a:blip r:embed="rId2"/>
          <a:stretch>
            <a:fillRect/>
          </a:stretch>
        </p:blipFill>
        <p:spPr>
          <a:xfrm>
            <a:off x="7154435" y="1865766"/>
            <a:ext cx="4810038" cy="3234267"/>
          </a:xfrm>
          <a:prstGeom prst="rect">
            <a:avLst/>
          </a:prstGeom>
        </p:spPr>
      </p:pic>
    </p:spTree>
    <p:extLst>
      <p:ext uri="{BB962C8B-B14F-4D97-AF65-F5344CB8AC3E}">
        <p14:creationId xmlns:p14="http://schemas.microsoft.com/office/powerpoint/2010/main" val="336432822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31291" y="431291"/>
            <a:ext cx="11329416" cy="6082284"/>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415109131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7919" y="0"/>
            <a:ext cx="11124126" cy="1456267"/>
          </a:xfrm>
        </p:spPr>
        <p:txBody>
          <a:bodyPr/>
          <a:lstStyle/>
          <a:p>
            <a:r>
              <a:rPr lang="en-US" dirty="0"/>
              <a:t>Vital signals/types of non-verbal communication.</a:t>
            </a:r>
          </a:p>
        </p:txBody>
      </p:sp>
      <p:sp>
        <p:nvSpPr>
          <p:cNvPr id="3" name="Rectangle 2"/>
          <p:cNvSpPr/>
          <p:nvPr/>
        </p:nvSpPr>
        <p:spPr>
          <a:xfrm>
            <a:off x="376707" y="1456267"/>
            <a:ext cx="10634729" cy="4401205"/>
          </a:xfrm>
          <a:prstGeom prst="rect">
            <a:avLst/>
          </a:prstGeom>
        </p:spPr>
        <p:txBody>
          <a:bodyPr wrap="square">
            <a:spAutoFit/>
          </a:bodyPr>
          <a:lstStyle/>
          <a:p>
            <a:r>
              <a:rPr lang="en-US" sz="2800" b="1" dirty="0" smtClean="0">
                <a:solidFill>
                  <a:srgbClr val="FF0000"/>
                </a:solidFill>
                <a:latin typeface="Times New Roman" panose="02020603050405020304" pitchFamily="18" charset="0"/>
              </a:rPr>
              <a:t>Gaze </a:t>
            </a:r>
            <a:r>
              <a:rPr lang="en-US" sz="2800" b="1" dirty="0">
                <a:solidFill>
                  <a:srgbClr val="FF0000"/>
                </a:solidFill>
                <a:latin typeface="Times New Roman" panose="02020603050405020304" pitchFamily="18" charset="0"/>
              </a:rPr>
              <a:t>Patterns </a:t>
            </a:r>
            <a:endParaRPr lang="en-US" sz="2800" dirty="0">
              <a:solidFill>
                <a:srgbClr val="FF0000"/>
              </a:solidFill>
              <a:latin typeface="Times New Roman" panose="02020603050405020304" pitchFamily="18" charset="0"/>
            </a:endParaRPr>
          </a:p>
          <a:p>
            <a:r>
              <a:rPr lang="en-US" sz="2800" dirty="0">
                <a:latin typeface="Wingdings" panose="05000000000000000000" pitchFamily="2" charset="2"/>
              </a:rPr>
              <a:t></a:t>
            </a:r>
            <a:r>
              <a:rPr lang="en-US" sz="2800" b="1" dirty="0">
                <a:solidFill>
                  <a:srgbClr val="FF0000"/>
                </a:solidFill>
                <a:latin typeface="Times New Roman" panose="02020603050405020304" pitchFamily="18" charset="0"/>
              </a:rPr>
              <a:t>Gaze</a:t>
            </a:r>
            <a:r>
              <a:rPr lang="en-US" sz="2800" b="1" dirty="0">
                <a:latin typeface="Times New Roman" panose="02020603050405020304" pitchFamily="18" charset="0"/>
              </a:rPr>
              <a:t> is a form of communication as well as a method for collecting information. </a:t>
            </a:r>
            <a:endParaRPr lang="en-US" sz="2800" dirty="0">
              <a:latin typeface="Times New Roman" panose="02020603050405020304" pitchFamily="18" charset="0"/>
            </a:endParaRPr>
          </a:p>
          <a:p>
            <a:pPr marL="457200" indent="-457200">
              <a:buFont typeface="Wingdings" panose="05000000000000000000" pitchFamily="2" charset="2"/>
              <a:buChar char="v"/>
            </a:pPr>
            <a:r>
              <a:rPr lang="en-US" sz="2800" b="1" dirty="0" smtClean="0">
                <a:solidFill>
                  <a:srgbClr val="FF0000"/>
                </a:solidFill>
                <a:latin typeface="Times New Roman" panose="02020603050405020304" pitchFamily="18" charset="0"/>
              </a:rPr>
              <a:t>Gaze </a:t>
            </a:r>
            <a:r>
              <a:rPr lang="en-US" sz="2800" b="1" dirty="0">
                <a:solidFill>
                  <a:srgbClr val="FF0000"/>
                </a:solidFill>
                <a:latin typeface="Times New Roman" panose="02020603050405020304" pitchFamily="18" charset="0"/>
              </a:rPr>
              <a:t>patterns </a:t>
            </a:r>
            <a:r>
              <a:rPr lang="en-US" sz="2800" b="1" dirty="0">
                <a:latin typeface="Times New Roman" panose="02020603050405020304" pitchFamily="18" charset="0"/>
              </a:rPr>
              <a:t>may be used to assess how others appear, to regulate conversation, or express feelings and emotions. </a:t>
            </a:r>
            <a:endParaRPr lang="en-US" sz="2800" b="1" dirty="0" smtClean="0">
              <a:latin typeface="Times New Roman" panose="02020603050405020304" pitchFamily="18" charset="0"/>
            </a:endParaRPr>
          </a:p>
          <a:p>
            <a:pPr algn="ctr"/>
            <a:endParaRPr lang="en-US" sz="2800" dirty="0">
              <a:solidFill>
                <a:srgbClr val="FF0000"/>
              </a:solidFill>
            </a:endParaRPr>
          </a:p>
          <a:p>
            <a:pPr algn="ctr"/>
            <a:r>
              <a:rPr lang="en-US" sz="2800" b="1" dirty="0" smtClean="0">
                <a:solidFill>
                  <a:srgbClr val="FF0000"/>
                </a:solidFill>
              </a:rPr>
              <a:t>Gaze </a:t>
            </a:r>
            <a:r>
              <a:rPr lang="en-US" sz="2800" b="1" dirty="0">
                <a:solidFill>
                  <a:srgbClr val="FF0000"/>
                </a:solidFill>
              </a:rPr>
              <a:t>serves three primary </a:t>
            </a:r>
            <a:r>
              <a:rPr lang="en-US" sz="2800" b="1" dirty="0" smtClean="0">
                <a:solidFill>
                  <a:srgbClr val="FF0000"/>
                </a:solidFill>
              </a:rPr>
              <a:t>functions: </a:t>
            </a:r>
            <a:endParaRPr lang="en-US" sz="2800" dirty="0">
              <a:solidFill>
                <a:srgbClr val="FF0000"/>
              </a:solidFill>
            </a:endParaRPr>
          </a:p>
          <a:p>
            <a:r>
              <a:rPr lang="en-US" sz="2800" b="1" dirty="0" smtClean="0"/>
              <a:t>1.</a:t>
            </a:r>
            <a:r>
              <a:rPr lang="en-US" sz="2800" b="1" dirty="0" smtClean="0">
                <a:solidFill>
                  <a:srgbClr val="FFC000"/>
                </a:solidFill>
              </a:rPr>
              <a:t>Monitoring: </a:t>
            </a:r>
            <a:r>
              <a:rPr lang="en-US" sz="2800" b="1" dirty="0"/>
              <a:t>(e.g., </a:t>
            </a:r>
            <a:r>
              <a:rPr lang="en-US" sz="2800" b="1" dirty="0" smtClean="0"/>
              <a:t>an interviewee is monitored) </a:t>
            </a:r>
            <a:endParaRPr lang="en-US" sz="2800" dirty="0"/>
          </a:p>
          <a:p>
            <a:r>
              <a:rPr lang="en-US" sz="2800" b="1" dirty="0" smtClean="0"/>
              <a:t>2.</a:t>
            </a:r>
            <a:r>
              <a:rPr lang="en-US" sz="2800" b="1" dirty="0" smtClean="0">
                <a:solidFill>
                  <a:srgbClr val="FFC000"/>
                </a:solidFill>
              </a:rPr>
              <a:t>Regulating: </a:t>
            </a:r>
            <a:r>
              <a:rPr lang="en-US" sz="2800" b="1" dirty="0"/>
              <a:t>using gaze to regulate the conversation </a:t>
            </a:r>
            <a:endParaRPr lang="en-US" sz="2800" dirty="0"/>
          </a:p>
          <a:p>
            <a:r>
              <a:rPr lang="en-US" sz="2800" b="1" dirty="0"/>
              <a:t>3.</a:t>
            </a:r>
            <a:r>
              <a:rPr lang="en-US" sz="2800" b="1" dirty="0">
                <a:solidFill>
                  <a:srgbClr val="FFC000"/>
                </a:solidFill>
              </a:rPr>
              <a:t>Expressing</a:t>
            </a:r>
            <a:r>
              <a:rPr lang="en-US" sz="2800" b="1" dirty="0"/>
              <a:t> feelings and emotions </a:t>
            </a:r>
            <a:endParaRPr lang="en-US" sz="2800" dirty="0"/>
          </a:p>
        </p:txBody>
      </p:sp>
    </p:spTree>
    <p:extLst>
      <p:ext uri="{BB962C8B-B14F-4D97-AF65-F5344CB8AC3E}">
        <p14:creationId xmlns:p14="http://schemas.microsoft.com/office/powerpoint/2010/main" val="150773909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5192" y="210354"/>
            <a:ext cx="11008216" cy="987381"/>
          </a:xfrm>
        </p:spPr>
        <p:txBody>
          <a:bodyPr/>
          <a:lstStyle/>
          <a:p>
            <a:r>
              <a:rPr lang="en-US" dirty="0"/>
              <a:t>Vital signals/types of non-verbal communication.</a:t>
            </a:r>
          </a:p>
        </p:txBody>
      </p:sp>
      <p:sp>
        <p:nvSpPr>
          <p:cNvPr id="3" name="Rectangle 2"/>
          <p:cNvSpPr/>
          <p:nvPr/>
        </p:nvSpPr>
        <p:spPr>
          <a:xfrm>
            <a:off x="566669" y="1491737"/>
            <a:ext cx="10766739" cy="4216539"/>
          </a:xfrm>
          <a:prstGeom prst="rect">
            <a:avLst/>
          </a:prstGeom>
        </p:spPr>
        <p:txBody>
          <a:bodyPr wrap="square">
            <a:spAutoFit/>
          </a:bodyPr>
          <a:lstStyle/>
          <a:p>
            <a:r>
              <a:rPr lang="en-US" sz="4400" b="1" dirty="0" smtClean="0">
                <a:solidFill>
                  <a:srgbClr val="FF0000"/>
                </a:solidFill>
                <a:latin typeface="Times New Roman" panose="02020603050405020304" pitchFamily="18" charset="0"/>
              </a:rPr>
              <a:t>Personal Space (proxemics) </a:t>
            </a:r>
            <a:endParaRPr lang="en-US" sz="4400" b="1" dirty="0">
              <a:solidFill>
                <a:srgbClr val="FF0000"/>
              </a:solidFill>
              <a:latin typeface="Times New Roman" panose="02020603050405020304" pitchFamily="18" charset="0"/>
            </a:endParaRPr>
          </a:p>
          <a:p>
            <a:r>
              <a:rPr lang="en-US" sz="3200" b="1" dirty="0">
                <a:latin typeface="Times New Roman" panose="02020603050405020304" pitchFamily="18" charset="0"/>
              </a:rPr>
              <a:t>Everyone has a personal space, or territory, that provides that individual with a sense of identity, security, and control</a:t>
            </a:r>
            <a:r>
              <a:rPr lang="en-US" sz="3200" b="1" dirty="0" smtClean="0">
                <a:latin typeface="Times New Roman" panose="02020603050405020304" pitchFamily="18" charset="0"/>
              </a:rPr>
              <a:t>.</a:t>
            </a:r>
          </a:p>
          <a:p>
            <a:r>
              <a:rPr lang="en-US" sz="3200" b="1" dirty="0" smtClean="0">
                <a:latin typeface="Times New Roman" panose="02020603050405020304" pitchFamily="18" charset="0"/>
              </a:rPr>
              <a:t> </a:t>
            </a:r>
            <a:endParaRPr lang="en-US" sz="3200" dirty="0">
              <a:latin typeface="Times New Roman" panose="02020603050405020304" pitchFamily="18" charset="0"/>
            </a:endParaRPr>
          </a:p>
          <a:p>
            <a:r>
              <a:rPr lang="en-US" sz="3200" dirty="0">
                <a:solidFill>
                  <a:srgbClr val="FFC000"/>
                </a:solidFill>
                <a:latin typeface="Wingdings" panose="05000000000000000000" pitchFamily="2" charset="2"/>
              </a:rPr>
              <a:t></a:t>
            </a:r>
            <a:r>
              <a:rPr lang="en-US" sz="3200" b="1" dirty="0">
                <a:solidFill>
                  <a:srgbClr val="FFC000"/>
                </a:solidFill>
                <a:latin typeface="Times New Roman" panose="02020603050405020304" pitchFamily="18" charset="0"/>
              </a:rPr>
              <a:t>Intimate distance </a:t>
            </a:r>
            <a:r>
              <a:rPr lang="en-US" sz="3200" b="1" dirty="0">
                <a:latin typeface="Times New Roman" panose="02020603050405020304" pitchFamily="18" charset="0"/>
              </a:rPr>
              <a:t>= up to 1.5 feet apart. </a:t>
            </a:r>
            <a:endParaRPr lang="en-US" sz="3200" dirty="0">
              <a:latin typeface="Times New Roman" panose="02020603050405020304" pitchFamily="18" charset="0"/>
            </a:endParaRPr>
          </a:p>
          <a:p>
            <a:r>
              <a:rPr lang="en-US" sz="3200" dirty="0">
                <a:solidFill>
                  <a:srgbClr val="FFC000"/>
                </a:solidFill>
                <a:latin typeface="Wingdings" panose="05000000000000000000" pitchFamily="2" charset="2"/>
              </a:rPr>
              <a:t></a:t>
            </a:r>
            <a:r>
              <a:rPr lang="en-US" sz="3200" b="1" dirty="0">
                <a:solidFill>
                  <a:srgbClr val="FFC000"/>
                </a:solidFill>
                <a:latin typeface="Times New Roman" panose="02020603050405020304" pitchFamily="18" charset="0"/>
              </a:rPr>
              <a:t>Personal distance </a:t>
            </a:r>
            <a:r>
              <a:rPr lang="en-US" sz="3200" b="1" dirty="0">
                <a:latin typeface="Times New Roman" panose="02020603050405020304" pitchFamily="18" charset="0"/>
              </a:rPr>
              <a:t>= 1.5 to 4 feet apart (about arms length). </a:t>
            </a:r>
            <a:endParaRPr lang="en-US" sz="3200" dirty="0">
              <a:latin typeface="Times New Roman" panose="02020603050405020304" pitchFamily="18" charset="0"/>
            </a:endParaRPr>
          </a:p>
          <a:p>
            <a:r>
              <a:rPr lang="en-US" sz="3200" dirty="0">
                <a:solidFill>
                  <a:srgbClr val="FFC000"/>
                </a:solidFill>
                <a:latin typeface="Wingdings" panose="05000000000000000000" pitchFamily="2" charset="2"/>
              </a:rPr>
              <a:t></a:t>
            </a:r>
            <a:r>
              <a:rPr lang="en-US" sz="3200" b="1" dirty="0">
                <a:solidFill>
                  <a:srgbClr val="FFC000"/>
                </a:solidFill>
                <a:latin typeface="Times New Roman" panose="02020603050405020304" pitchFamily="18" charset="0"/>
              </a:rPr>
              <a:t>Social distance </a:t>
            </a:r>
            <a:r>
              <a:rPr lang="en-US" sz="3200" b="1" dirty="0">
                <a:latin typeface="Times New Roman" panose="02020603050405020304" pitchFamily="18" charset="0"/>
              </a:rPr>
              <a:t>= 4 to 12 feet apart </a:t>
            </a:r>
            <a:endParaRPr lang="en-US" sz="3200" dirty="0">
              <a:latin typeface="Times New Roman" panose="02020603050405020304" pitchFamily="18" charset="0"/>
            </a:endParaRPr>
          </a:p>
          <a:p>
            <a:r>
              <a:rPr lang="en-US" sz="3200" dirty="0">
                <a:solidFill>
                  <a:srgbClr val="FFC000"/>
                </a:solidFill>
                <a:latin typeface="Wingdings" panose="05000000000000000000" pitchFamily="2" charset="2"/>
              </a:rPr>
              <a:t></a:t>
            </a:r>
            <a:r>
              <a:rPr lang="en-US" sz="3200" b="1" dirty="0">
                <a:solidFill>
                  <a:srgbClr val="FFC000"/>
                </a:solidFill>
                <a:latin typeface="Times New Roman" panose="02020603050405020304" pitchFamily="18" charset="0"/>
              </a:rPr>
              <a:t>Public distance </a:t>
            </a:r>
            <a:r>
              <a:rPr lang="en-US" sz="3200" b="1" dirty="0">
                <a:latin typeface="Times New Roman" panose="02020603050405020304" pitchFamily="18" charset="0"/>
              </a:rPr>
              <a:t>= more than 12 feet apart </a:t>
            </a:r>
            <a:endParaRPr lang="en-US" sz="3200" dirty="0">
              <a:latin typeface="Times New Roman" panose="02020603050405020304" pitchFamily="18" charset="0"/>
            </a:endParaRPr>
          </a:p>
        </p:txBody>
      </p:sp>
    </p:spTree>
    <p:extLst>
      <p:ext uri="{BB962C8B-B14F-4D97-AF65-F5344CB8AC3E}">
        <p14:creationId xmlns:p14="http://schemas.microsoft.com/office/powerpoint/2010/main" val="238958437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7767" y="197476"/>
            <a:ext cx="11368824" cy="1296473"/>
          </a:xfrm>
        </p:spPr>
        <p:txBody>
          <a:bodyPr/>
          <a:lstStyle/>
          <a:p>
            <a:r>
              <a:rPr lang="en-US" dirty="0"/>
              <a:t>Vital signals/types of non-verbal communication.</a:t>
            </a:r>
          </a:p>
        </p:txBody>
      </p:sp>
      <p:sp>
        <p:nvSpPr>
          <p:cNvPr id="4" name="Rectangle 3"/>
          <p:cNvSpPr/>
          <p:nvPr/>
        </p:nvSpPr>
        <p:spPr>
          <a:xfrm>
            <a:off x="528033" y="1315259"/>
            <a:ext cx="9981127" cy="3108543"/>
          </a:xfrm>
          <a:prstGeom prst="rect">
            <a:avLst/>
          </a:prstGeom>
        </p:spPr>
        <p:txBody>
          <a:bodyPr wrap="square">
            <a:spAutoFit/>
          </a:bodyPr>
          <a:lstStyle/>
          <a:p>
            <a:r>
              <a:rPr lang="en-US" sz="3600" b="1" dirty="0" smtClean="0">
                <a:solidFill>
                  <a:srgbClr val="FF0000"/>
                </a:solidFill>
              </a:rPr>
              <a:t>Position </a:t>
            </a:r>
            <a:endParaRPr lang="en-US" sz="3600" dirty="0">
              <a:solidFill>
                <a:srgbClr val="FF0000"/>
              </a:solidFill>
            </a:endParaRPr>
          </a:p>
          <a:p>
            <a:pPr marL="285750" indent="-285750">
              <a:buFont typeface="Wingdings" panose="05000000000000000000" pitchFamily="2" charset="2"/>
              <a:buChar char="v"/>
            </a:pPr>
            <a:r>
              <a:rPr lang="en-US" sz="3200" b="1" dirty="0" smtClean="0"/>
              <a:t>Most </a:t>
            </a:r>
            <a:r>
              <a:rPr lang="en-US" sz="3200" b="1" dirty="0"/>
              <a:t>interactions between the </a:t>
            </a:r>
            <a:r>
              <a:rPr lang="en-US" sz="3200" b="1" dirty="0" smtClean="0"/>
              <a:t>professionals require </a:t>
            </a:r>
            <a:r>
              <a:rPr lang="en-US" sz="3200" b="1" dirty="0"/>
              <a:t>face-to-face communication. </a:t>
            </a:r>
            <a:endParaRPr lang="en-US" sz="3200" dirty="0" smtClean="0"/>
          </a:p>
          <a:p>
            <a:pPr marL="285750" indent="-285750">
              <a:buFont typeface="Wingdings" panose="05000000000000000000" pitchFamily="2" charset="2"/>
              <a:buChar char="v"/>
            </a:pPr>
            <a:r>
              <a:rPr lang="en-US" sz="3200" b="1" dirty="0" smtClean="0">
                <a:solidFill>
                  <a:srgbClr val="FFC000"/>
                </a:solidFill>
              </a:rPr>
              <a:t>Facing straight</a:t>
            </a:r>
            <a:r>
              <a:rPr lang="en-US" sz="3200" b="1" dirty="0" smtClean="0"/>
              <a:t>, create hurdles.</a:t>
            </a:r>
            <a:endParaRPr lang="en-US" sz="3200" dirty="0" smtClean="0"/>
          </a:p>
          <a:p>
            <a:pPr marL="285750" indent="-285750">
              <a:buFont typeface="Wingdings" panose="05000000000000000000" pitchFamily="2" charset="2"/>
              <a:buChar char="v"/>
            </a:pPr>
            <a:r>
              <a:rPr lang="en-US" sz="3200" b="1" dirty="0" smtClean="0">
                <a:solidFill>
                  <a:srgbClr val="FFC000"/>
                </a:solidFill>
              </a:rPr>
              <a:t>A </a:t>
            </a:r>
            <a:r>
              <a:rPr lang="en-US" sz="3200" b="1" dirty="0">
                <a:solidFill>
                  <a:srgbClr val="FFC000"/>
                </a:solidFill>
              </a:rPr>
              <a:t>position leaning </a:t>
            </a:r>
            <a:r>
              <a:rPr lang="en-US" sz="3200" b="1" dirty="0"/>
              <a:t>slightly </a:t>
            </a:r>
            <a:r>
              <a:rPr lang="en-US" sz="3200" b="1" dirty="0" smtClean="0"/>
              <a:t>towards </a:t>
            </a:r>
            <a:r>
              <a:rPr lang="en-US" sz="3200" b="1" dirty="0"/>
              <a:t>the patient express warmth, caring, interest, acceptance, and trust. </a:t>
            </a:r>
            <a:endParaRPr lang="en-US" sz="3200" dirty="0"/>
          </a:p>
        </p:txBody>
      </p:sp>
    </p:spTree>
    <p:extLst>
      <p:ext uri="{BB962C8B-B14F-4D97-AF65-F5344CB8AC3E}">
        <p14:creationId xmlns:p14="http://schemas.microsoft.com/office/powerpoint/2010/main" val="33532804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task. 1</a:t>
            </a:r>
            <a:endParaRPr lang="en-US" dirty="0"/>
          </a:p>
        </p:txBody>
      </p:sp>
      <p:sp>
        <p:nvSpPr>
          <p:cNvPr id="3" name="TextBox 2"/>
          <p:cNvSpPr txBox="1"/>
          <p:nvPr/>
        </p:nvSpPr>
        <p:spPr>
          <a:xfrm>
            <a:off x="889738" y="1712891"/>
            <a:ext cx="9723550" cy="4524315"/>
          </a:xfrm>
          <a:prstGeom prst="rect">
            <a:avLst/>
          </a:prstGeom>
          <a:noFill/>
        </p:spPr>
        <p:txBody>
          <a:bodyPr wrap="square" rtlCol="0">
            <a:spAutoFit/>
          </a:bodyPr>
          <a:lstStyle/>
          <a:p>
            <a:r>
              <a:rPr lang="en-US" sz="3200" dirty="0" smtClean="0"/>
              <a:t>Guess the name:</a:t>
            </a:r>
          </a:p>
          <a:p>
            <a:endParaRPr lang="en-US" sz="3200" dirty="0"/>
          </a:p>
          <a:p>
            <a:r>
              <a:rPr lang="en-US" sz="3200" dirty="0"/>
              <a:t>O</a:t>
            </a:r>
            <a:r>
              <a:rPr lang="en-US" sz="3200" dirty="0" smtClean="0"/>
              <a:t>ne participant performs without voice on the instructions of the other participant while the opposite group guesses. </a:t>
            </a:r>
          </a:p>
          <a:p>
            <a:endParaRPr lang="en-US" sz="3200" dirty="0" smtClean="0"/>
          </a:p>
          <a:p>
            <a:pPr marL="342900" indent="-342900">
              <a:buAutoNum type="arabicPeriod"/>
            </a:pPr>
            <a:r>
              <a:rPr lang="en-US" sz="3200" dirty="0" smtClean="0"/>
              <a:t>Guess the name of a movie.</a:t>
            </a:r>
          </a:p>
          <a:p>
            <a:pPr marL="342900" indent="-342900">
              <a:buAutoNum type="arabicPeriod"/>
            </a:pPr>
            <a:r>
              <a:rPr lang="en-US" sz="3200" dirty="0" smtClean="0"/>
              <a:t>Guess the song</a:t>
            </a:r>
          </a:p>
          <a:p>
            <a:pPr marL="342900" indent="-342900">
              <a:buAutoNum type="arabicPeriod"/>
            </a:pPr>
            <a:r>
              <a:rPr lang="en-US" sz="3200" dirty="0" smtClean="0"/>
              <a:t>Guess the name of the country</a:t>
            </a:r>
            <a:endParaRPr lang="en-US" sz="3200" dirty="0"/>
          </a:p>
        </p:txBody>
      </p:sp>
    </p:spTree>
    <p:extLst>
      <p:ext uri="{BB962C8B-B14F-4D97-AF65-F5344CB8AC3E}">
        <p14:creationId xmlns:p14="http://schemas.microsoft.com/office/powerpoint/2010/main" val="266124232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7767" y="197476"/>
            <a:ext cx="11368824" cy="1296473"/>
          </a:xfrm>
        </p:spPr>
        <p:txBody>
          <a:bodyPr/>
          <a:lstStyle/>
          <a:p>
            <a:r>
              <a:rPr lang="en-US" dirty="0"/>
              <a:t>Vital signals/types of non-verbal communication.</a:t>
            </a:r>
          </a:p>
        </p:txBody>
      </p:sp>
      <p:sp>
        <p:nvSpPr>
          <p:cNvPr id="3" name="Rectangle 2"/>
          <p:cNvSpPr/>
          <p:nvPr/>
        </p:nvSpPr>
        <p:spPr>
          <a:xfrm>
            <a:off x="682580" y="1493949"/>
            <a:ext cx="10200068" cy="4647426"/>
          </a:xfrm>
          <a:prstGeom prst="rect">
            <a:avLst/>
          </a:prstGeom>
        </p:spPr>
        <p:txBody>
          <a:bodyPr wrap="square">
            <a:spAutoFit/>
          </a:bodyPr>
          <a:lstStyle/>
          <a:p>
            <a:r>
              <a:rPr lang="en-US" sz="4000" b="1" dirty="0" smtClean="0">
                <a:solidFill>
                  <a:srgbClr val="FF0000"/>
                </a:solidFill>
                <a:latin typeface="Times New Roman" panose="02020603050405020304" pitchFamily="18" charset="0"/>
              </a:rPr>
              <a:t>Posture </a:t>
            </a:r>
            <a:endParaRPr lang="en-US" sz="4000" dirty="0">
              <a:solidFill>
                <a:srgbClr val="FF0000"/>
              </a:solidFill>
              <a:latin typeface="Times New Roman" panose="02020603050405020304" pitchFamily="18" charset="0"/>
            </a:endParaRPr>
          </a:p>
          <a:p>
            <a:r>
              <a:rPr lang="en-US" sz="3200" dirty="0">
                <a:latin typeface="Wingdings" panose="05000000000000000000" pitchFamily="2" charset="2"/>
              </a:rPr>
              <a:t></a:t>
            </a:r>
            <a:r>
              <a:rPr lang="en-US" sz="3200" b="1" dirty="0">
                <a:latin typeface="Times New Roman" panose="02020603050405020304" pitchFamily="18" charset="0"/>
              </a:rPr>
              <a:t>Refers to the position of the body and limbs as well as muscular tone. </a:t>
            </a:r>
            <a:endParaRPr lang="en-US" sz="3200" b="1" dirty="0" smtClean="0">
              <a:latin typeface="Times New Roman" panose="02020603050405020304" pitchFamily="18" charset="0"/>
            </a:endParaRPr>
          </a:p>
          <a:p>
            <a:endParaRPr lang="en-US" sz="3200" dirty="0">
              <a:latin typeface="Times New Roman" panose="02020603050405020304" pitchFamily="18" charset="0"/>
            </a:endParaRPr>
          </a:p>
          <a:p>
            <a:r>
              <a:rPr lang="en-US" sz="3200" dirty="0">
                <a:latin typeface="Wingdings" panose="05000000000000000000" pitchFamily="2" charset="2"/>
              </a:rPr>
              <a:t></a:t>
            </a:r>
            <a:r>
              <a:rPr lang="en-US" sz="3200" b="1" dirty="0">
                <a:latin typeface="Times New Roman" panose="02020603050405020304" pitchFamily="18" charset="0"/>
              </a:rPr>
              <a:t>Posture may reveal a great deal about emotional status</a:t>
            </a:r>
            <a:r>
              <a:rPr lang="en-US" sz="3200" b="1" dirty="0" smtClean="0">
                <a:latin typeface="Times New Roman" panose="02020603050405020304" pitchFamily="18" charset="0"/>
              </a:rPr>
              <a:t>.</a:t>
            </a:r>
          </a:p>
          <a:p>
            <a:r>
              <a:rPr lang="en-US" sz="3200" b="1" dirty="0" smtClean="0">
                <a:latin typeface="Times New Roman" panose="02020603050405020304" pitchFamily="18" charset="0"/>
              </a:rPr>
              <a:t> </a:t>
            </a:r>
            <a:endParaRPr lang="en-US" sz="3200" dirty="0">
              <a:latin typeface="Times New Roman" panose="02020603050405020304" pitchFamily="18" charset="0"/>
            </a:endParaRPr>
          </a:p>
          <a:p>
            <a:r>
              <a:rPr lang="en-US" sz="3200" dirty="0">
                <a:latin typeface="Wingdings" panose="05000000000000000000" pitchFamily="2" charset="2"/>
              </a:rPr>
              <a:t></a:t>
            </a:r>
            <a:r>
              <a:rPr lang="en-US" sz="3200" b="1" dirty="0">
                <a:latin typeface="Times New Roman" panose="02020603050405020304" pitchFamily="18" charset="0"/>
              </a:rPr>
              <a:t>A crucial aspect for showing </a:t>
            </a:r>
            <a:r>
              <a:rPr lang="en-US" sz="3200" b="1" dirty="0">
                <a:solidFill>
                  <a:srgbClr val="FFC000"/>
                </a:solidFill>
                <a:latin typeface="Times New Roman" panose="02020603050405020304" pitchFamily="18" charset="0"/>
              </a:rPr>
              <a:t>confidence</a:t>
            </a:r>
            <a:r>
              <a:rPr lang="en-US" sz="3200" b="1" dirty="0">
                <a:latin typeface="Times New Roman" panose="02020603050405020304" pitchFamily="18" charset="0"/>
              </a:rPr>
              <a:t> is the maintenance of a </a:t>
            </a:r>
            <a:r>
              <a:rPr lang="en-US" sz="3200" b="1" dirty="0">
                <a:solidFill>
                  <a:srgbClr val="FFC000"/>
                </a:solidFill>
                <a:latin typeface="Times New Roman" panose="02020603050405020304" pitchFamily="18" charset="0"/>
              </a:rPr>
              <a:t>relaxed and open posture. </a:t>
            </a:r>
            <a:r>
              <a:rPr lang="en-US" sz="3200" b="1" dirty="0" smtClean="0">
                <a:solidFill>
                  <a:srgbClr val="FFC000"/>
                </a:solidFill>
                <a:latin typeface="Times New Roman" panose="02020603050405020304" pitchFamily="18" charset="0"/>
              </a:rPr>
              <a:t>(i.e. in </a:t>
            </a:r>
            <a:r>
              <a:rPr lang="en-US" sz="3200" b="1" smtClean="0">
                <a:solidFill>
                  <a:srgbClr val="FFC000"/>
                </a:solidFill>
                <a:latin typeface="Times New Roman" panose="02020603050405020304" pitchFamily="18" charset="0"/>
              </a:rPr>
              <a:t>an interview)</a:t>
            </a:r>
            <a:endParaRPr lang="en-US" sz="3200" dirty="0">
              <a:solidFill>
                <a:srgbClr val="FFC000"/>
              </a:solidFill>
              <a:latin typeface="Times New Roman" panose="02020603050405020304" pitchFamily="18" charset="0"/>
            </a:endParaRPr>
          </a:p>
        </p:txBody>
      </p:sp>
    </p:spTree>
    <p:extLst>
      <p:ext uri="{BB962C8B-B14F-4D97-AF65-F5344CB8AC3E}">
        <p14:creationId xmlns:p14="http://schemas.microsoft.com/office/powerpoint/2010/main" val="374185347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959402" y="423424"/>
            <a:ext cx="6914142" cy="574040"/>
          </a:xfrm>
          <a:prstGeom prst="rect">
            <a:avLst/>
          </a:prstGeom>
        </p:spPr>
        <p:txBody>
          <a:bodyPr vert="horz" wrap="square" lIns="0" tIns="12700" rIns="0" bIns="0" rtlCol="0">
            <a:spAutoFit/>
          </a:bodyPr>
          <a:lstStyle/>
          <a:p>
            <a:pPr marL="12700">
              <a:lnSpc>
                <a:spcPct val="100000"/>
              </a:lnSpc>
              <a:spcBef>
                <a:spcPts val="100"/>
              </a:spcBef>
            </a:pPr>
            <a:r>
              <a:rPr b="1" spc="-5" dirty="0">
                <a:latin typeface="Times New Roman"/>
                <a:cs typeface="Times New Roman"/>
              </a:rPr>
              <a:t>Postu</a:t>
            </a:r>
            <a:r>
              <a:rPr b="1" spc="-65" dirty="0">
                <a:latin typeface="Times New Roman"/>
                <a:cs typeface="Times New Roman"/>
              </a:rPr>
              <a:t>r</a:t>
            </a:r>
            <a:r>
              <a:rPr b="1" dirty="0">
                <a:latin typeface="Times New Roman"/>
                <a:cs typeface="Times New Roman"/>
              </a:rPr>
              <a:t>e</a:t>
            </a:r>
          </a:p>
        </p:txBody>
      </p:sp>
      <p:sp>
        <p:nvSpPr>
          <p:cNvPr id="3" name="object 3"/>
          <p:cNvSpPr txBox="1"/>
          <p:nvPr/>
        </p:nvSpPr>
        <p:spPr>
          <a:xfrm>
            <a:off x="516857" y="1229587"/>
            <a:ext cx="10816551" cy="1069524"/>
          </a:xfrm>
          <a:prstGeom prst="rect">
            <a:avLst/>
          </a:prstGeom>
        </p:spPr>
        <p:txBody>
          <a:bodyPr vert="horz" wrap="square" lIns="0" tIns="139700" rIns="0" bIns="0" rtlCol="0">
            <a:spAutoFit/>
          </a:bodyPr>
          <a:lstStyle/>
          <a:p>
            <a:pPr marL="355600" indent="-342900">
              <a:lnSpc>
                <a:spcPct val="100000"/>
              </a:lnSpc>
              <a:spcBef>
                <a:spcPts val="1100"/>
              </a:spcBef>
              <a:buClr>
                <a:srgbClr val="A42F0F"/>
              </a:buClr>
              <a:buFont typeface="Arial"/>
              <a:buChar char=""/>
              <a:tabLst>
                <a:tab pos="355600" algn="l"/>
              </a:tabLst>
            </a:pPr>
            <a:r>
              <a:rPr sz="2600" spc="-5" dirty="0">
                <a:latin typeface="Times New Roman"/>
                <a:cs typeface="Times New Roman"/>
              </a:rPr>
              <a:t>Means “an attitude </a:t>
            </a:r>
            <a:r>
              <a:rPr sz="2600" dirty="0">
                <a:latin typeface="Times New Roman"/>
                <a:cs typeface="Times New Roman"/>
              </a:rPr>
              <a:t>or </a:t>
            </a:r>
            <a:r>
              <a:rPr sz="2600" spc="-5" dirty="0">
                <a:latin typeface="Times New Roman"/>
                <a:cs typeface="Times New Roman"/>
              </a:rPr>
              <a:t>position </a:t>
            </a:r>
            <a:r>
              <a:rPr sz="2600" dirty="0">
                <a:latin typeface="Times New Roman"/>
                <a:cs typeface="Times New Roman"/>
              </a:rPr>
              <a:t>of</a:t>
            </a:r>
            <a:r>
              <a:rPr sz="2600" spc="-55" dirty="0">
                <a:latin typeface="Times New Roman"/>
                <a:cs typeface="Times New Roman"/>
              </a:rPr>
              <a:t> </a:t>
            </a:r>
            <a:r>
              <a:rPr sz="2600" spc="5" dirty="0">
                <a:latin typeface="Times New Roman"/>
                <a:cs typeface="Times New Roman"/>
              </a:rPr>
              <a:t>body”</a:t>
            </a:r>
            <a:endParaRPr sz="2600" dirty="0">
              <a:latin typeface="Times New Roman"/>
              <a:cs typeface="Times New Roman"/>
            </a:endParaRPr>
          </a:p>
          <a:p>
            <a:pPr marL="355600" marR="5080" indent="-342900">
              <a:lnSpc>
                <a:spcPct val="100000"/>
              </a:lnSpc>
              <a:spcBef>
                <a:spcPts val="1000"/>
              </a:spcBef>
              <a:buClr>
                <a:srgbClr val="A42F0F"/>
              </a:buClr>
              <a:buFont typeface="Arial"/>
              <a:buChar char=""/>
              <a:tabLst>
                <a:tab pos="355600" algn="l"/>
              </a:tabLst>
            </a:pPr>
            <a:r>
              <a:rPr sz="2600" dirty="0" smtClean="0">
                <a:latin typeface="Times New Roman"/>
                <a:cs typeface="Times New Roman"/>
              </a:rPr>
              <a:t>The </a:t>
            </a:r>
            <a:r>
              <a:rPr sz="2600" spc="-40" dirty="0">
                <a:latin typeface="Times New Roman"/>
                <a:cs typeface="Times New Roman"/>
              </a:rPr>
              <a:t>way, </a:t>
            </a:r>
            <a:r>
              <a:rPr sz="2600" dirty="0">
                <a:latin typeface="Times New Roman"/>
                <a:cs typeface="Times New Roman"/>
              </a:rPr>
              <a:t>in which we </a:t>
            </a:r>
            <a:r>
              <a:rPr sz="2600" spc="-5" dirty="0">
                <a:latin typeface="Times New Roman"/>
                <a:cs typeface="Times New Roman"/>
              </a:rPr>
              <a:t>sit </a:t>
            </a:r>
            <a:r>
              <a:rPr sz="2600" dirty="0">
                <a:latin typeface="Times New Roman"/>
                <a:cs typeface="Times New Roman"/>
              </a:rPr>
              <a:t>or </a:t>
            </a:r>
            <a:r>
              <a:rPr sz="2600" spc="-5" dirty="0">
                <a:latin typeface="Times New Roman"/>
                <a:cs typeface="Times New Roman"/>
              </a:rPr>
              <a:t>stand, </a:t>
            </a:r>
            <a:r>
              <a:rPr sz="2600" dirty="0">
                <a:latin typeface="Times New Roman"/>
                <a:cs typeface="Times New Roman"/>
              </a:rPr>
              <a:t>walk in walk </a:t>
            </a:r>
            <a:r>
              <a:rPr sz="2600" spc="5" dirty="0">
                <a:latin typeface="Times New Roman"/>
                <a:cs typeface="Times New Roman"/>
              </a:rPr>
              <a:t>out </a:t>
            </a:r>
            <a:r>
              <a:rPr sz="2600" spc="-5" dirty="0">
                <a:latin typeface="Times New Roman"/>
                <a:cs typeface="Times New Roman"/>
              </a:rPr>
              <a:t>tells </a:t>
            </a:r>
            <a:r>
              <a:rPr sz="2600" dirty="0">
                <a:latin typeface="Times New Roman"/>
                <a:cs typeface="Times New Roman"/>
              </a:rPr>
              <a:t>a </a:t>
            </a:r>
            <a:r>
              <a:rPr sz="2600" spc="-5" dirty="0">
                <a:latin typeface="Times New Roman"/>
                <a:cs typeface="Times New Roman"/>
              </a:rPr>
              <a:t>lot </a:t>
            </a:r>
            <a:r>
              <a:rPr sz="2600" spc="-150" dirty="0">
                <a:latin typeface="Times New Roman"/>
                <a:cs typeface="Times New Roman"/>
              </a:rPr>
              <a:t>about  </a:t>
            </a:r>
            <a:r>
              <a:rPr sz="2600" dirty="0">
                <a:latin typeface="Times New Roman"/>
                <a:cs typeface="Times New Roman"/>
              </a:rPr>
              <a:t>us</a:t>
            </a:r>
            <a:r>
              <a:rPr sz="2600" dirty="0" smtClean="0">
                <a:latin typeface="Times New Roman"/>
                <a:cs typeface="Times New Roman"/>
              </a:rPr>
              <a:t>.</a:t>
            </a:r>
            <a:endParaRPr sz="2600" dirty="0">
              <a:latin typeface="Times New Roman"/>
              <a:cs typeface="Times New Roman"/>
            </a:endParaRPr>
          </a:p>
        </p:txBody>
      </p:sp>
      <p:sp>
        <p:nvSpPr>
          <p:cNvPr id="4" name="object 2"/>
          <p:cNvSpPr/>
          <p:nvPr/>
        </p:nvSpPr>
        <p:spPr>
          <a:xfrm>
            <a:off x="516857" y="2531234"/>
            <a:ext cx="11329416" cy="4158076"/>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95204569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8984" y="970209"/>
            <a:ext cx="10131425" cy="4799526"/>
          </a:xfrm>
        </p:spPr>
        <p:txBody>
          <a:bodyPr>
            <a:normAutofit fontScale="90000"/>
          </a:bodyPr>
          <a:lstStyle/>
          <a:p>
            <a:r>
              <a:rPr lang="en-US" dirty="0"/>
              <a:t/>
            </a:r>
            <a:br>
              <a:rPr lang="en-US" dirty="0"/>
            </a:br>
            <a:r>
              <a:rPr lang="en-US" dirty="0" smtClean="0"/>
              <a:t> Task:</a:t>
            </a:r>
            <a:br>
              <a:rPr lang="en-US" dirty="0" smtClean="0"/>
            </a:br>
            <a:r>
              <a:rPr lang="en-US" dirty="0"/>
              <a:t/>
            </a:r>
            <a:br>
              <a:rPr lang="en-US" dirty="0"/>
            </a:br>
            <a:r>
              <a:rPr lang="en-US" dirty="0" smtClean="0"/>
              <a:t>q.1 </a:t>
            </a:r>
            <a:r>
              <a:rPr lang="en-US" b="1" dirty="0" smtClean="0"/>
              <a:t>Why </a:t>
            </a:r>
            <a:r>
              <a:rPr lang="en-US" b="1" dirty="0"/>
              <a:t>nonverbal communication </a:t>
            </a:r>
            <a:r>
              <a:rPr lang="en-US" b="1" dirty="0" smtClean="0"/>
              <a:t>matters? </a:t>
            </a:r>
            <a:br>
              <a:rPr lang="en-US" b="1" dirty="0" smtClean="0"/>
            </a:br>
            <a:r>
              <a:rPr lang="en-US" b="1" dirty="0" smtClean="0"/>
              <a:t>Considering a situation of an interview, brainstorm the ideas. </a:t>
            </a:r>
            <a:br>
              <a:rPr lang="en-US" b="1" dirty="0" smtClean="0"/>
            </a:br>
            <a:r>
              <a:rPr lang="en-US" b="1" dirty="0" smtClean="0"/>
              <a:t>Q.2 If rejected in an interview due to nonverbal communication, what can be some of such reasons behind?</a:t>
            </a:r>
            <a:endParaRPr lang="en-US" dirty="0"/>
          </a:p>
        </p:txBody>
      </p:sp>
    </p:spTree>
    <p:extLst>
      <p:ext uri="{BB962C8B-B14F-4D97-AF65-F5344CB8AC3E}">
        <p14:creationId xmlns:p14="http://schemas.microsoft.com/office/powerpoint/2010/main" val="245775661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8528" y="403538"/>
            <a:ext cx="10131425" cy="961623"/>
          </a:xfrm>
        </p:spPr>
        <p:txBody>
          <a:bodyPr>
            <a:normAutofit fontScale="90000"/>
          </a:bodyPr>
          <a:lstStyle/>
          <a:p>
            <a:r>
              <a:rPr lang="en-US" dirty="0"/>
              <a:t/>
            </a:r>
            <a:br>
              <a:rPr lang="en-US" dirty="0"/>
            </a:br>
            <a:r>
              <a:rPr lang="en-US" b="1" dirty="0"/>
              <a:t>Why nonverbal communication </a:t>
            </a:r>
            <a:r>
              <a:rPr lang="en-US" b="1" dirty="0" smtClean="0"/>
              <a:t>matters:</a:t>
            </a:r>
            <a:endParaRPr lang="en-US" dirty="0"/>
          </a:p>
        </p:txBody>
      </p:sp>
      <p:sp>
        <p:nvSpPr>
          <p:cNvPr id="3" name="Rectangle 2"/>
          <p:cNvSpPr/>
          <p:nvPr/>
        </p:nvSpPr>
        <p:spPr>
          <a:xfrm>
            <a:off x="608528" y="2053387"/>
            <a:ext cx="10779617" cy="3539430"/>
          </a:xfrm>
          <a:prstGeom prst="rect">
            <a:avLst/>
          </a:prstGeom>
        </p:spPr>
        <p:txBody>
          <a:bodyPr wrap="square">
            <a:spAutoFit/>
          </a:bodyPr>
          <a:lstStyle/>
          <a:p>
            <a:r>
              <a:rPr lang="en-US" sz="3200" dirty="0" smtClean="0">
                <a:latin typeface="Wingdings" panose="05000000000000000000" pitchFamily="2" charset="2"/>
              </a:rPr>
              <a:t></a:t>
            </a:r>
            <a:r>
              <a:rPr lang="en-US" sz="3200" b="1" dirty="0">
                <a:latin typeface="Times New Roman" panose="02020603050405020304" pitchFamily="18" charset="0"/>
              </a:rPr>
              <a:t>The way you listen, look, move, and react tells the other person whether or not you care, if you’re being truthful, and how well you’re listening. </a:t>
            </a:r>
            <a:endParaRPr lang="en-US" sz="3200" b="1" dirty="0" smtClean="0">
              <a:latin typeface="Times New Roman" panose="02020603050405020304" pitchFamily="18" charset="0"/>
            </a:endParaRPr>
          </a:p>
          <a:p>
            <a:endParaRPr lang="en-US" sz="3200" dirty="0">
              <a:latin typeface="Times New Roman" panose="02020603050405020304" pitchFamily="18" charset="0"/>
            </a:endParaRPr>
          </a:p>
          <a:p>
            <a:r>
              <a:rPr lang="en-US" sz="3200" dirty="0">
                <a:latin typeface="Wingdings" panose="05000000000000000000" pitchFamily="2" charset="2"/>
              </a:rPr>
              <a:t></a:t>
            </a:r>
            <a:r>
              <a:rPr lang="en-US" sz="3200" b="1" dirty="0">
                <a:latin typeface="Times New Roman" panose="02020603050405020304" pitchFamily="18" charset="0"/>
              </a:rPr>
              <a:t>When your nonverbal signals match up with the words you’re saying, they increase trust, clarity, and rapport. When they don’t, they generate tension, mistrust, and confusion. </a:t>
            </a:r>
            <a:endParaRPr lang="en-US" sz="3200" dirty="0">
              <a:latin typeface="Times New Roman" panose="02020603050405020304" pitchFamily="18" charset="0"/>
            </a:endParaRPr>
          </a:p>
        </p:txBody>
      </p:sp>
    </p:spTree>
    <p:extLst>
      <p:ext uri="{BB962C8B-B14F-4D97-AF65-F5344CB8AC3E}">
        <p14:creationId xmlns:p14="http://schemas.microsoft.com/office/powerpoint/2010/main" val="49907196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8528" y="403538"/>
            <a:ext cx="10131425" cy="961623"/>
          </a:xfrm>
        </p:spPr>
        <p:txBody>
          <a:bodyPr>
            <a:normAutofit fontScale="90000"/>
          </a:bodyPr>
          <a:lstStyle/>
          <a:p>
            <a:r>
              <a:rPr lang="en-US" dirty="0"/>
              <a:t/>
            </a:r>
            <a:br>
              <a:rPr lang="en-US" dirty="0"/>
            </a:br>
            <a:r>
              <a:rPr lang="en-US" b="1" dirty="0"/>
              <a:t>Why nonverbal communication </a:t>
            </a:r>
            <a:r>
              <a:rPr lang="en-US" b="1" dirty="0" smtClean="0"/>
              <a:t>matters:</a:t>
            </a:r>
            <a:endParaRPr lang="en-US" dirty="0"/>
          </a:p>
        </p:txBody>
      </p:sp>
      <p:sp>
        <p:nvSpPr>
          <p:cNvPr id="3" name="Rectangle 2"/>
          <p:cNvSpPr/>
          <p:nvPr/>
        </p:nvSpPr>
        <p:spPr>
          <a:xfrm>
            <a:off x="845712" y="1785648"/>
            <a:ext cx="10281634" cy="3539430"/>
          </a:xfrm>
          <a:prstGeom prst="rect">
            <a:avLst/>
          </a:prstGeom>
        </p:spPr>
        <p:txBody>
          <a:bodyPr wrap="square">
            <a:spAutoFit/>
          </a:bodyPr>
          <a:lstStyle/>
          <a:p>
            <a:r>
              <a:rPr lang="en-US" sz="3200" dirty="0" smtClean="0">
                <a:latin typeface="Wingdings" panose="05000000000000000000" pitchFamily="2" charset="2"/>
              </a:rPr>
              <a:t></a:t>
            </a:r>
            <a:r>
              <a:rPr lang="en-US" sz="3200" b="1" dirty="0" smtClean="0">
                <a:latin typeface="Times New Roman" panose="02020603050405020304" pitchFamily="18" charset="0"/>
              </a:rPr>
              <a:t>Be </a:t>
            </a:r>
            <a:r>
              <a:rPr lang="en-US" sz="3200" b="1" dirty="0" smtClean="0">
                <a:latin typeface="Times New Roman" panose="02020603050405020304" pitchFamily="18" charset="0"/>
              </a:rPr>
              <a:t>more </a:t>
            </a:r>
            <a:r>
              <a:rPr lang="en-US" sz="3200" b="1" dirty="0">
                <a:latin typeface="Times New Roman" panose="02020603050405020304" pitchFamily="18" charset="0"/>
              </a:rPr>
              <a:t>sensitive not only to the body language and nonverbal cues of others, but also to your </a:t>
            </a:r>
            <a:r>
              <a:rPr lang="en-US" sz="3200" b="1" dirty="0" smtClean="0">
                <a:latin typeface="Times New Roman" panose="02020603050405020304" pitchFamily="18" charset="0"/>
              </a:rPr>
              <a:t>own. </a:t>
            </a:r>
          </a:p>
          <a:p>
            <a:endParaRPr lang="en-US" sz="3200" b="1" dirty="0" smtClean="0">
              <a:latin typeface="Times New Roman" panose="02020603050405020304" pitchFamily="18" charset="0"/>
            </a:endParaRPr>
          </a:p>
          <a:p>
            <a:pPr marL="285750" indent="-285750">
              <a:buFont typeface="Wingdings" panose="05000000000000000000" pitchFamily="2" charset="2"/>
              <a:buChar char="v"/>
            </a:pPr>
            <a:r>
              <a:rPr lang="en-US" sz="3200" b="1" dirty="0" smtClean="0"/>
              <a:t>What </a:t>
            </a:r>
            <a:r>
              <a:rPr lang="en-US" sz="3200" b="1" dirty="0"/>
              <a:t>you communicate through your body language and nonverbal signals </a:t>
            </a:r>
            <a:r>
              <a:rPr lang="en-US" sz="3200" b="1" dirty="0" smtClean="0"/>
              <a:t>affect </a:t>
            </a:r>
            <a:r>
              <a:rPr lang="en-US" sz="3200" b="1" dirty="0"/>
              <a:t>how others see you, how well they like and respect you, and whether or not they trust you. </a:t>
            </a:r>
            <a:endParaRPr lang="en-US" sz="3200" dirty="0"/>
          </a:p>
        </p:txBody>
      </p:sp>
    </p:spTree>
    <p:extLst>
      <p:ext uri="{BB962C8B-B14F-4D97-AF65-F5344CB8AC3E}">
        <p14:creationId xmlns:p14="http://schemas.microsoft.com/office/powerpoint/2010/main" val="363948455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2618" y="184597"/>
            <a:ext cx="10131425" cy="961623"/>
          </a:xfrm>
        </p:spPr>
        <p:txBody>
          <a:bodyPr>
            <a:normAutofit/>
          </a:bodyPr>
          <a:lstStyle/>
          <a:p>
            <a:r>
              <a:rPr lang="en-US" b="1" dirty="0" smtClean="0"/>
              <a:t>Why </a:t>
            </a:r>
            <a:r>
              <a:rPr lang="en-US" b="1" dirty="0"/>
              <a:t>nonverbal communication </a:t>
            </a:r>
            <a:r>
              <a:rPr lang="en-US" b="1" dirty="0" smtClean="0"/>
              <a:t>matters:</a:t>
            </a:r>
            <a:endParaRPr lang="en-US" dirty="0"/>
          </a:p>
        </p:txBody>
      </p:sp>
      <p:sp>
        <p:nvSpPr>
          <p:cNvPr id="3" name="Rectangle 2"/>
          <p:cNvSpPr/>
          <p:nvPr/>
        </p:nvSpPr>
        <p:spPr>
          <a:xfrm>
            <a:off x="948742" y="1531237"/>
            <a:ext cx="10011179" cy="4093428"/>
          </a:xfrm>
          <a:prstGeom prst="rect">
            <a:avLst/>
          </a:prstGeom>
        </p:spPr>
        <p:txBody>
          <a:bodyPr wrap="square">
            <a:spAutoFit/>
          </a:bodyPr>
          <a:lstStyle/>
          <a:p>
            <a:r>
              <a:rPr lang="en-US" sz="2600" dirty="0" smtClean="0">
                <a:latin typeface="Wingdings" panose="05000000000000000000" pitchFamily="2" charset="2"/>
              </a:rPr>
              <a:t></a:t>
            </a:r>
            <a:r>
              <a:rPr lang="en-US" sz="2600" b="1" dirty="0">
                <a:latin typeface="Times New Roman" panose="02020603050405020304" pitchFamily="18" charset="0"/>
              </a:rPr>
              <a:t>In order to send accurate nonverbal cues, you need to be aware of your emotions and how they influence you. You also need to be able to recognize the emotions of others and the true feelings behind the cues they are sending. </a:t>
            </a:r>
            <a:endParaRPr lang="en-US" sz="2600" b="1" dirty="0" smtClean="0">
              <a:latin typeface="Times New Roman" panose="02020603050405020304" pitchFamily="18" charset="0"/>
            </a:endParaRPr>
          </a:p>
          <a:p>
            <a:endParaRPr lang="en-US" sz="2600" b="1" dirty="0" smtClean="0">
              <a:latin typeface="Times New Roman" panose="02020603050405020304" pitchFamily="18" charset="0"/>
            </a:endParaRPr>
          </a:p>
          <a:p>
            <a:pPr marL="285750" indent="-285750">
              <a:buFont typeface="Wingdings" panose="05000000000000000000" pitchFamily="2" charset="2"/>
              <a:buChar char="v"/>
            </a:pPr>
            <a:r>
              <a:rPr lang="en-US" sz="2600" b="1" i="1" dirty="0"/>
              <a:t>Interpersonal dominance may be characterized as having </a:t>
            </a:r>
            <a:r>
              <a:rPr lang="en-US" sz="2600" b="1" i="1" dirty="0" smtClean="0"/>
              <a:t>five interrelated</a:t>
            </a:r>
            <a:r>
              <a:rPr lang="en-US" sz="2600" b="1" i="1" dirty="0"/>
              <a:t> </a:t>
            </a:r>
            <a:r>
              <a:rPr lang="en-US" sz="2600" b="1" i="1" dirty="0" smtClean="0"/>
              <a:t>dimensions</a:t>
            </a:r>
            <a:r>
              <a:rPr lang="en-US" sz="2600" b="1" i="1" dirty="0"/>
              <a:t>, many of </a:t>
            </a:r>
            <a:r>
              <a:rPr lang="en-US" sz="2600" b="1" i="1" dirty="0" smtClean="0"/>
              <a:t>which are </a:t>
            </a:r>
          </a:p>
          <a:p>
            <a:r>
              <a:rPr lang="en-US" sz="2600" b="1" i="1" dirty="0" smtClean="0"/>
              <a:t>communicated </a:t>
            </a:r>
            <a:r>
              <a:rPr lang="en-US" sz="2600" b="1" i="1" dirty="0"/>
              <a:t>nonverbally</a:t>
            </a:r>
            <a:r>
              <a:rPr lang="en-US" sz="2600" b="1" dirty="0"/>
              <a:t>. </a:t>
            </a:r>
            <a:r>
              <a:rPr lang="en-US" sz="2600" b="1" dirty="0" smtClean="0"/>
              <a:t>They</a:t>
            </a:r>
            <a:r>
              <a:rPr lang="en-US" sz="2600" b="1" dirty="0"/>
              <a:t> </a:t>
            </a:r>
            <a:r>
              <a:rPr lang="en-US" sz="2600" b="1" dirty="0" smtClean="0"/>
              <a:t>include</a:t>
            </a:r>
            <a:r>
              <a:rPr lang="en-US" sz="2600" b="1" dirty="0"/>
              <a:t>: </a:t>
            </a:r>
            <a:r>
              <a:rPr lang="en-US" sz="2600" b="1" dirty="0">
                <a:solidFill>
                  <a:schemeClr val="accent5"/>
                </a:solidFill>
              </a:rPr>
              <a:t>persuasiveness </a:t>
            </a:r>
            <a:endParaRPr lang="en-US" sz="2600" b="1" dirty="0" smtClean="0">
              <a:solidFill>
                <a:schemeClr val="accent5"/>
              </a:solidFill>
            </a:endParaRPr>
          </a:p>
          <a:p>
            <a:r>
              <a:rPr lang="en-US" sz="2600" b="1" dirty="0" smtClean="0">
                <a:solidFill>
                  <a:schemeClr val="accent5"/>
                </a:solidFill>
              </a:rPr>
              <a:t>or </a:t>
            </a:r>
            <a:r>
              <a:rPr lang="en-US" sz="2600" b="1" dirty="0">
                <a:solidFill>
                  <a:schemeClr val="accent5"/>
                </a:solidFill>
              </a:rPr>
              <a:t>influence, </a:t>
            </a:r>
            <a:r>
              <a:rPr lang="en-US" sz="2600" b="1" dirty="0" smtClean="0">
                <a:solidFill>
                  <a:schemeClr val="accent5"/>
                </a:solidFill>
              </a:rPr>
              <a:t>conveying focus  and grace, </a:t>
            </a:r>
            <a:r>
              <a:rPr lang="en-US" sz="2600" b="1" dirty="0">
                <a:solidFill>
                  <a:schemeClr val="accent5"/>
                </a:solidFill>
              </a:rPr>
              <a:t>conversational </a:t>
            </a:r>
            <a:endParaRPr lang="en-US" sz="2600" b="1" dirty="0" smtClean="0">
              <a:solidFill>
                <a:schemeClr val="accent5"/>
              </a:solidFill>
            </a:endParaRPr>
          </a:p>
          <a:p>
            <a:r>
              <a:rPr lang="en-US" sz="2600" b="1" dirty="0" smtClean="0">
                <a:solidFill>
                  <a:schemeClr val="accent5"/>
                </a:solidFill>
              </a:rPr>
              <a:t>control</a:t>
            </a:r>
            <a:r>
              <a:rPr lang="en-US" sz="2600" b="1" dirty="0">
                <a:solidFill>
                  <a:schemeClr val="accent5"/>
                </a:solidFill>
              </a:rPr>
              <a:t>, and </a:t>
            </a:r>
            <a:r>
              <a:rPr lang="en-US" sz="2600" b="1" dirty="0" smtClean="0">
                <a:solidFill>
                  <a:schemeClr val="accent5"/>
                </a:solidFill>
              </a:rPr>
              <a:t>self-assurance,</a:t>
            </a:r>
            <a:endParaRPr lang="en-US" sz="2600" b="1" dirty="0">
              <a:solidFill>
                <a:schemeClr val="accent5"/>
              </a:solidFill>
              <a:latin typeface="Times New Roman" panose="02020603050405020304" pitchFamily="18" charset="0"/>
            </a:endParaRPr>
          </a:p>
        </p:txBody>
      </p:sp>
      <p:pic>
        <p:nvPicPr>
          <p:cNvPr id="4" name="Picture 3"/>
          <p:cNvPicPr>
            <a:picLocks noChangeAspect="1"/>
          </p:cNvPicPr>
          <p:nvPr/>
        </p:nvPicPr>
        <p:blipFill>
          <a:blip r:embed="rId2"/>
          <a:stretch>
            <a:fillRect/>
          </a:stretch>
        </p:blipFill>
        <p:spPr>
          <a:xfrm>
            <a:off x="8990899" y="4291968"/>
            <a:ext cx="3201101" cy="2566032"/>
          </a:xfrm>
          <a:prstGeom prst="rect">
            <a:avLst/>
          </a:prstGeom>
        </p:spPr>
      </p:pic>
    </p:spTree>
    <p:extLst>
      <p:ext uri="{BB962C8B-B14F-4D97-AF65-F5344CB8AC3E}">
        <p14:creationId xmlns:p14="http://schemas.microsoft.com/office/powerpoint/2010/main" val="135183808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94951" y="607004"/>
            <a:ext cx="10333150" cy="707886"/>
          </a:xfrm>
          <a:prstGeom prst="rect">
            <a:avLst/>
          </a:prstGeom>
        </p:spPr>
        <p:txBody>
          <a:bodyPr wrap="square">
            <a:spAutoFit/>
          </a:bodyPr>
          <a:lstStyle/>
          <a:p>
            <a:pPr algn="ctr"/>
            <a:r>
              <a:rPr lang="en-US" sz="4000" b="1" dirty="0" smtClean="0">
                <a:latin typeface="Times New Roman" panose="02020603050405020304" pitchFamily="18" charset="0"/>
              </a:rPr>
              <a:t>Interpretation </a:t>
            </a:r>
            <a:r>
              <a:rPr lang="en-US" sz="4000" b="1" dirty="0">
                <a:latin typeface="Times New Roman" panose="02020603050405020304" pitchFamily="18" charset="0"/>
              </a:rPr>
              <a:t>of nonverbal communication </a:t>
            </a:r>
            <a:endParaRPr lang="en-US" sz="4000" dirty="0"/>
          </a:p>
        </p:txBody>
      </p:sp>
      <p:sp>
        <p:nvSpPr>
          <p:cNvPr id="3" name="Rectangle 2"/>
          <p:cNvSpPr/>
          <p:nvPr/>
        </p:nvSpPr>
        <p:spPr>
          <a:xfrm>
            <a:off x="240405" y="1945956"/>
            <a:ext cx="11951595" cy="3539430"/>
          </a:xfrm>
          <a:prstGeom prst="rect">
            <a:avLst/>
          </a:prstGeom>
        </p:spPr>
        <p:txBody>
          <a:bodyPr wrap="square">
            <a:spAutoFit/>
          </a:bodyPr>
          <a:lstStyle/>
          <a:p>
            <a:r>
              <a:rPr lang="en-US" sz="2800" dirty="0" smtClean="0">
                <a:latin typeface="Wingdings" panose="05000000000000000000" pitchFamily="2" charset="2"/>
              </a:rPr>
              <a:t></a:t>
            </a:r>
            <a:r>
              <a:rPr lang="en-US" sz="2800" b="1" dirty="0">
                <a:latin typeface="Times New Roman" panose="02020603050405020304" pitchFamily="18" charset="0"/>
              </a:rPr>
              <a:t>Successful communication requires </a:t>
            </a:r>
            <a:r>
              <a:rPr lang="en-US" sz="2800" b="1" dirty="0" smtClean="0">
                <a:latin typeface="Times New Roman" panose="02020603050405020304" pitchFamily="18" charset="0"/>
              </a:rPr>
              <a:t>congruency between the </a:t>
            </a:r>
            <a:r>
              <a:rPr lang="en-US" sz="2800" b="1" dirty="0">
                <a:latin typeface="Times New Roman" panose="02020603050405020304" pitchFamily="18" charset="0"/>
              </a:rPr>
              <a:t>verbal and nonverbal </a:t>
            </a:r>
            <a:r>
              <a:rPr lang="en-US" sz="2800" b="1" dirty="0" smtClean="0">
                <a:latin typeface="Times New Roman" panose="02020603050405020304" pitchFamily="18" charset="0"/>
              </a:rPr>
              <a:t>messages,</a:t>
            </a:r>
          </a:p>
          <a:p>
            <a:endParaRPr lang="en-US" sz="2800" dirty="0"/>
          </a:p>
          <a:p>
            <a:pPr marL="285750" indent="-285750">
              <a:buFont typeface="Wingdings" panose="05000000000000000000" pitchFamily="2" charset="2"/>
              <a:buChar char="v"/>
            </a:pPr>
            <a:r>
              <a:rPr lang="en-US" sz="2800" b="1" dirty="0" smtClean="0"/>
              <a:t>In </a:t>
            </a:r>
            <a:r>
              <a:rPr lang="en-US" sz="2800" b="1" dirty="0"/>
              <a:t>some instances, behavioral observation may be the only mechanism by which </a:t>
            </a:r>
            <a:r>
              <a:rPr lang="en-US" sz="2800" b="1" dirty="0" smtClean="0"/>
              <a:t>Professionals </a:t>
            </a:r>
            <a:r>
              <a:rPr lang="en-US" sz="2800" b="1" dirty="0"/>
              <a:t>may derive information </a:t>
            </a:r>
            <a:r>
              <a:rPr lang="en-US" sz="2800" b="1" dirty="0" smtClean="0"/>
              <a:t>from. </a:t>
            </a:r>
            <a:endParaRPr lang="en-US" sz="2800" dirty="0"/>
          </a:p>
          <a:p>
            <a:pPr marL="285750" indent="-285750">
              <a:buFont typeface="Wingdings" panose="05000000000000000000" pitchFamily="2" charset="2"/>
              <a:buChar char="v"/>
            </a:pPr>
            <a:endParaRPr lang="en-US" sz="2800" b="1" dirty="0"/>
          </a:p>
          <a:p>
            <a:pPr marL="285750" indent="-285750">
              <a:buFont typeface="Wingdings" panose="05000000000000000000" pitchFamily="2" charset="2"/>
              <a:buChar char="v"/>
            </a:pPr>
            <a:r>
              <a:rPr lang="en-US" sz="2800" b="1" dirty="0" smtClean="0"/>
              <a:t>For </a:t>
            </a:r>
            <a:r>
              <a:rPr lang="en-US" sz="2800" b="1" dirty="0"/>
              <a:t>example, a patient may be speech impaired (e.g., due to stroke or intubation), to young, too sick, or simply unwilling to communicate verbally. </a:t>
            </a:r>
            <a:endParaRPr lang="en-US" sz="2800" dirty="0"/>
          </a:p>
        </p:txBody>
      </p:sp>
    </p:spTree>
    <p:extLst>
      <p:ext uri="{BB962C8B-B14F-4D97-AF65-F5344CB8AC3E}">
        <p14:creationId xmlns:p14="http://schemas.microsoft.com/office/powerpoint/2010/main" val="206643125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a:latin typeface="Verdana-Italic"/>
              </a:rPr>
              <a:t>Impression </a:t>
            </a:r>
            <a:r>
              <a:rPr lang="en-US" i="1" dirty="0" smtClean="0">
                <a:latin typeface="Verdana-Italic"/>
              </a:rPr>
              <a:t>Management:</a:t>
            </a:r>
            <a:endParaRPr lang="en-US" dirty="0"/>
          </a:p>
        </p:txBody>
      </p:sp>
      <p:sp>
        <p:nvSpPr>
          <p:cNvPr id="3" name="Rectangle 2"/>
          <p:cNvSpPr/>
          <p:nvPr/>
        </p:nvSpPr>
        <p:spPr>
          <a:xfrm>
            <a:off x="569377" y="2436509"/>
            <a:ext cx="10364272" cy="2862322"/>
          </a:xfrm>
          <a:prstGeom prst="rect">
            <a:avLst/>
          </a:prstGeom>
        </p:spPr>
        <p:txBody>
          <a:bodyPr wrap="square">
            <a:spAutoFit/>
          </a:bodyPr>
          <a:lstStyle/>
          <a:p>
            <a:r>
              <a:rPr lang="en-US" sz="3600" i="1" dirty="0">
                <a:latin typeface="Verdana-Italic"/>
              </a:rPr>
              <a:t>Impression Management </a:t>
            </a:r>
            <a:r>
              <a:rPr lang="en-US" sz="3600" dirty="0">
                <a:latin typeface="Verdana" panose="020B0604030504040204" pitchFamily="34" charset="0"/>
              </a:rPr>
              <a:t>is an individual’s conscious attempt at control over </a:t>
            </a:r>
            <a:r>
              <a:rPr lang="en-US" sz="3600" dirty="0" smtClean="0">
                <a:latin typeface="Verdana" panose="020B0604030504040204" pitchFamily="34" charset="0"/>
              </a:rPr>
              <a:t>communicative behavior and </a:t>
            </a:r>
            <a:r>
              <a:rPr lang="en-US" sz="3600" dirty="0">
                <a:latin typeface="Verdana" panose="020B0604030504040204" pitchFamily="34" charset="0"/>
              </a:rPr>
              <a:t>cues for the purposes of making a desired impression (often with nonverbal communication).</a:t>
            </a:r>
            <a:endParaRPr lang="en-US" sz="3600" dirty="0"/>
          </a:p>
        </p:txBody>
      </p:sp>
    </p:spTree>
    <p:extLst>
      <p:ext uri="{BB962C8B-B14F-4D97-AF65-F5344CB8AC3E}">
        <p14:creationId xmlns:p14="http://schemas.microsoft.com/office/powerpoint/2010/main" val="180891293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6670" y="223234"/>
            <a:ext cx="10131425" cy="1296473"/>
          </a:xfrm>
        </p:spPr>
        <p:txBody>
          <a:bodyPr/>
          <a:lstStyle/>
          <a:p>
            <a:r>
              <a:rPr lang="en-US" i="1" dirty="0">
                <a:latin typeface="Verdana-Italic"/>
              </a:rPr>
              <a:t>Impression Management:</a:t>
            </a:r>
            <a:endParaRPr lang="en-US" dirty="0"/>
          </a:p>
        </p:txBody>
      </p:sp>
      <p:sp>
        <p:nvSpPr>
          <p:cNvPr id="3" name="Rectangle 2"/>
          <p:cNvSpPr/>
          <p:nvPr/>
        </p:nvSpPr>
        <p:spPr>
          <a:xfrm>
            <a:off x="566670" y="2075319"/>
            <a:ext cx="10612192" cy="4401205"/>
          </a:xfrm>
          <a:prstGeom prst="rect">
            <a:avLst/>
          </a:prstGeom>
        </p:spPr>
        <p:txBody>
          <a:bodyPr wrap="square">
            <a:spAutoFit/>
          </a:bodyPr>
          <a:lstStyle/>
          <a:p>
            <a:pPr marL="457200" indent="-457200">
              <a:buFont typeface="Wingdings" panose="05000000000000000000" pitchFamily="2" charset="2"/>
              <a:buChar char="v"/>
            </a:pPr>
            <a:r>
              <a:rPr lang="en-US" sz="2800" dirty="0">
                <a:latin typeface="Verdana" panose="020B0604030504040204" pitchFamily="34" charset="0"/>
              </a:rPr>
              <a:t>The impressions we make on others are defined by</a:t>
            </a:r>
            <a:r>
              <a:rPr lang="en-US" sz="2800" dirty="0">
                <a:solidFill>
                  <a:srgbClr val="FF0000"/>
                </a:solidFill>
                <a:latin typeface="Verdana" panose="020B0604030504040204" pitchFamily="34" charset="0"/>
              </a:rPr>
              <a:t> four dimensions: </a:t>
            </a:r>
            <a:r>
              <a:rPr lang="en-US" sz="2800" dirty="0">
                <a:solidFill>
                  <a:srgbClr val="FFC000"/>
                </a:solidFill>
                <a:latin typeface="Verdana" panose="020B0604030504040204" pitchFamily="34" charset="0"/>
              </a:rPr>
              <a:t>credibility </a:t>
            </a:r>
            <a:r>
              <a:rPr lang="en-US" sz="2800" dirty="0">
                <a:latin typeface="Verdana" panose="020B0604030504040204" pitchFamily="34" charset="0"/>
              </a:rPr>
              <a:t>(how competent </a:t>
            </a:r>
            <a:r>
              <a:rPr lang="en-US" sz="2800" dirty="0" smtClean="0">
                <a:latin typeface="Verdana" panose="020B0604030504040204" pitchFamily="34" charset="0"/>
              </a:rPr>
              <a:t>and trustworthy they </a:t>
            </a:r>
            <a:r>
              <a:rPr lang="en-US" sz="2800" dirty="0">
                <a:latin typeface="Verdana" panose="020B0604030504040204" pitchFamily="34" charset="0"/>
              </a:rPr>
              <a:t>are), </a:t>
            </a:r>
            <a:r>
              <a:rPr lang="en-US" sz="2800" dirty="0" smtClean="0">
                <a:solidFill>
                  <a:srgbClr val="FFC000"/>
                </a:solidFill>
                <a:latin typeface="Verdana" panose="020B0604030504040204" pitchFamily="34" charset="0"/>
              </a:rPr>
              <a:t>likeability</a:t>
            </a:r>
            <a:r>
              <a:rPr lang="en-US" sz="2800" dirty="0" smtClean="0">
                <a:latin typeface="Verdana" panose="020B0604030504040204" pitchFamily="34" charset="0"/>
              </a:rPr>
              <a:t>, </a:t>
            </a:r>
            <a:r>
              <a:rPr lang="en-US" sz="2800" dirty="0" smtClean="0">
                <a:solidFill>
                  <a:srgbClr val="FFC000"/>
                </a:solidFill>
                <a:latin typeface="Verdana" panose="020B0604030504040204" pitchFamily="34" charset="0"/>
              </a:rPr>
              <a:t>interpersonal attractiveness, </a:t>
            </a:r>
            <a:r>
              <a:rPr lang="en-US" sz="2800" dirty="0" smtClean="0">
                <a:latin typeface="Verdana" panose="020B0604030504040204" pitchFamily="34" charset="0"/>
              </a:rPr>
              <a:t>and </a:t>
            </a:r>
            <a:r>
              <a:rPr lang="en-US" sz="2800" dirty="0" smtClean="0">
                <a:solidFill>
                  <a:srgbClr val="FFC000"/>
                </a:solidFill>
                <a:latin typeface="Verdana" panose="020B0604030504040204" pitchFamily="34" charset="0"/>
              </a:rPr>
              <a:t>dominance</a:t>
            </a:r>
            <a:r>
              <a:rPr lang="en-US" sz="2800" dirty="0" smtClean="0">
                <a:latin typeface="Verdana" panose="020B0604030504040204" pitchFamily="34" charset="0"/>
              </a:rPr>
              <a:t> </a:t>
            </a:r>
            <a:r>
              <a:rPr lang="en-US" sz="2800" dirty="0">
                <a:latin typeface="Verdana" panose="020B0604030504040204" pitchFamily="34" charset="0"/>
              </a:rPr>
              <a:t>(showing power and assertiveness). </a:t>
            </a:r>
          </a:p>
          <a:p>
            <a:pPr marL="457200" indent="-457200">
              <a:buFont typeface="Wingdings" panose="05000000000000000000" pitchFamily="2" charset="2"/>
              <a:buChar char="v"/>
            </a:pPr>
            <a:endParaRPr lang="en-US" sz="2800" b="1" dirty="0" smtClean="0">
              <a:latin typeface="Verdana" panose="020B0604030504040204" pitchFamily="34" charset="0"/>
              <a:cs typeface="Times New Roman" panose="02020603050405020304" pitchFamily="18" charset="0"/>
            </a:endParaRPr>
          </a:p>
          <a:p>
            <a:pPr marL="457200" indent="-457200">
              <a:buFont typeface="Wingdings" panose="05000000000000000000" pitchFamily="2" charset="2"/>
              <a:buChar char="v"/>
            </a:pPr>
            <a:r>
              <a:rPr lang="en-US" sz="2800" b="1" dirty="0" smtClean="0">
                <a:latin typeface="Times New Roman" panose="02020603050405020304" pitchFamily="18" charset="0"/>
                <a:cs typeface="Times New Roman" panose="02020603050405020304" pitchFamily="18" charset="0"/>
              </a:rPr>
              <a:t>Factors </a:t>
            </a:r>
            <a:r>
              <a:rPr lang="en-US" sz="2800" b="1" dirty="0">
                <a:latin typeface="Times New Roman" panose="02020603050405020304" pitchFamily="18" charset="0"/>
                <a:cs typeface="Times New Roman" panose="02020603050405020304" pitchFamily="18" charset="0"/>
              </a:rPr>
              <a:t>that influence the impressions we form about other </a:t>
            </a:r>
            <a:r>
              <a:rPr lang="en-US" sz="2800" b="1" dirty="0" smtClean="0">
                <a:latin typeface="Times New Roman" panose="02020603050405020304" pitchFamily="18" charset="0"/>
                <a:cs typeface="Times New Roman" panose="02020603050405020304" pitchFamily="18" charset="0"/>
              </a:rPr>
              <a:t>people are: </a:t>
            </a:r>
            <a:r>
              <a:rPr lang="en-US" sz="2800" b="1" dirty="0">
                <a:latin typeface="Times New Roman" panose="02020603050405020304" pitchFamily="18" charset="0"/>
                <a:cs typeface="Times New Roman" panose="02020603050405020304" pitchFamily="18" charset="0"/>
              </a:rPr>
              <a:t>a) S</a:t>
            </a:r>
            <a:r>
              <a:rPr lang="en-US" sz="2800" b="1" i="1" dirty="0">
                <a:latin typeface="Times New Roman" panose="02020603050405020304" pitchFamily="18" charset="0"/>
                <a:cs typeface="Times New Roman" panose="02020603050405020304" pitchFamily="18" charset="0"/>
              </a:rPr>
              <a:t>tereotypes </a:t>
            </a:r>
            <a:r>
              <a:rPr lang="en-US" sz="2800" b="1" dirty="0" smtClean="0">
                <a:latin typeface="Times New Roman" panose="02020603050405020304" pitchFamily="18" charset="0"/>
                <a:cs typeface="Times New Roman" panose="02020603050405020304" pitchFamily="18" charset="0"/>
              </a:rPr>
              <a:t>b</a:t>
            </a:r>
            <a:r>
              <a:rPr lang="en-US" sz="2800" b="1" dirty="0">
                <a:latin typeface="Times New Roman" panose="02020603050405020304" pitchFamily="18" charset="0"/>
                <a:cs typeface="Times New Roman" panose="02020603050405020304" pitchFamily="18" charset="0"/>
              </a:rPr>
              <a:t>) </a:t>
            </a:r>
            <a:r>
              <a:rPr lang="en-US" sz="2800" b="1" i="1" dirty="0">
                <a:latin typeface="Times New Roman" panose="02020603050405020304" pitchFamily="18" charset="0"/>
                <a:cs typeface="Times New Roman" panose="02020603050405020304" pitchFamily="18" charset="0"/>
              </a:rPr>
              <a:t>First </a:t>
            </a:r>
            <a:r>
              <a:rPr lang="en-US" sz="2800" b="1" i="1" dirty="0" smtClean="0">
                <a:latin typeface="Times New Roman" panose="02020603050405020304" pitchFamily="18" charset="0"/>
                <a:cs typeface="Times New Roman" panose="02020603050405020304" pitchFamily="18" charset="0"/>
              </a:rPr>
              <a:t>impressions </a:t>
            </a:r>
            <a:r>
              <a:rPr lang="en-US" sz="2800" b="1" dirty="0" smtClean="0">
                <a:latin typeface="Times New Roman" panose="02020603050405020304" pitchFamily="18" charset="0"/>
                <a:cs typeface="Times New Roman" panose="02020603050405020304" pitchFamily="18" charset="0"/>
              </a:rPr>
              <a:t>c</a:t>
            </a:r>
            <a:r>
              <a:rPr lang="en-US" sz="2800" b="1" dirty="0">
                <a:latin typeface="Times New Roman" panose="02020603050405020304" pitchFamily="18" charset="0"/>
                <a:cs typeface="Times New Roman" panose="02020603050405020304" pitchFamily="18" charset="0"/>
              </a:rPr>
              <a:t>) </a:t>
            </a:r>
            <a:r>
              <a:rPr lang="en-US" sz="2800" b="1" i="1" dirty="0">
                <a:latin typeface="Times New Roman" panose="02020603050405020304" pitchFamily="18" charset="0"/>
                <a:cs typeface="Times New Roman" panose="02020603050405020304" pitchFamily="18" charset="0"/>
              </a:rPr>
              <a:t>Selective perceptions </a:t>
            </a:r>
            <a:r>
              <a:rPr lang="en-US" sz="2800" b="1" i="1" dirty="0" smtClean="0">
                <a:latin typeface="Times New Roman" panose="02020603050405020304" pitchFamily="18" charset="0"/>
                <a:cs typeface="Times New Roman" panose="02020603050405020304" pitchFamily="18" charset="0"/>
              </a:rPr>
              <a:t>based on </a:t>
            </a:r>
            <a:r>
              <a:rPr lang="en-US" sz="2800" b="1" dirty="0" smtClean="0">
                <a:latin typeface="Times New Roman" panose="02020603050405020304" pitchFamily="18" charset="0"/>
                <a:cs typeface="Times New Roman" panose="02020603050405020304" pitchFamily="18" charset="0"/>
              </a:rPr>
              <a:t>our </a:t>
            </a:r>
            <a:r>
              <a:rPr lang="en-US" sz="2800" b="1" dirty="0">
                <a:latin typeface="Times New Roman" panose="02020603050405020304" pitchFamily="18" charset="0"/>
                <a:cs typeface="Times New Roman" panose="02020603050405020304" pitchFamily="18" charset="0"/>
              </a:rPr>
              <a:t>own past experiences and concerns; and d) </a:t>
            </a:r>
            <a:r>
              <a:rPr lang="en-US" sz="2800" b="1" i="1" dirty="0">
                <a:latin typeface="Times New Roman" panose="02020603050405020304" pitchFamily="18" charset="0"/>
                <a:cs typeface="Times New Roman" panose="02020603050405020304" pitchFamily="18" charset="0"/>
              </a:rPr>
              <a:t>Last </a:t>
            </a:r>
            <a:r>
              <a:rPr lang="en-US" sz="2800" b="1" i="1" dirty="0" smtClean="0">
                <a:latin typeface="Times New Roman" panose="02020603050405020304" pitchFamily="18" charset="0"/>
                <a:cs typeface="Times New Roman" panose="02020603050405020304" pitchFamily="18" charset="0"/>
              </a:rPr>
              <a:t>impressions.</a:t>
            </a:r>
            <a:endParaRPr lang="en-US" sz="28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9846528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791716" y="645974"/>
            <a:ext cx="9155326" cy="566822"/>
          </a:xfrm>
          <a:prstGeom prst="rect">
            <a:avLst/>
          </a:prstGeom>
        </p:spPr>
        <p:txBody>
          <a:bodyPr vert="horz" wrap="square" lIns="0" tIns="12700" rIns="0" bIns="0" rtlCol="0">
            <a:spAutoFit/>
          </a:bodyPr>
          <a:lstStyle/>
          <a:p>
            <a:pPr marL="12700">
              <a:lnSpc>
                <a:spcPct val="100000"/>
              </a:lnSpc>
              <a:spcBef>
                <a:spcPts val="100"/>
              </a:spcBef>
            </a:pPr>
            <a:r>
              <a:rPr b="1" dirty="0">
                <a:latin typeface="Times New Roman"/>
                <a:cs typeface="Times New Roman"/>
              </a:rPr>
              <a:t>Facial Management</a:t>
            </a:r>
            <a:r>
              <a:rPr b="1" spc="-120" dirty="0">
                <a:latin typeface="Times New Roman"/>
                <a:cs typeface="Times New Roman"/>
              </a:rPr>
              <a:t> </a:t>
            </a:r>
            <a:r>
              <a:rPr b="1" spc="-35" dirty="0">
                <a:latin typeface="Times New Roman"/>
                <a:cs typeface="Times New Roman"/>
              </a:rPr>
              <a:t>Techniques</a:t>
            </a:r>
          </a:p>
        </p:txBody>
      </p:sp>
      <p:sp>
        <p:nvSpPr>
          <p:cNvPr id="3" name="object 3"/>
          <p:cNvSpPr txBox="1"/>
          <p:nvPr/>
        </p:nvSpPr>
        <p:spPr>
          <a:xfrm>
            <a:off x="1791716" y="1664588"/>
            <a:ext cx="9267825" cy="3778599"/>
          </a:xfrm>
          <a:prstGeom prst="rect">
            <a:avLst/>
          </a:prstGeom>
        </p:spPr>
        <p:txBody>
          <a:bodyPr vert="horz" wrap="square" lIns="0" tIns="13335" rIns="0" bIns="0" rtlCol="0">
            <a:spAutoFit/>
          </a:bodyPr>
          <a:lstStyle/>
          <a:p>
            <a:pPr marL="355600" indent="-343535">
              <a:lnSpc>
                <a:spcPct val="100000"/>
              </a:lnSpc>
              <a:spcBef>
                <a:spcPts val="105"/>
              </a:spcBef>
              <a:buClr>
                <a:srgbClr val="A42F0F"/>
              </a:buClr>
              <a:buFont typeface="Arial"/>
              <a:buChar char=""/>
              <a:tabLst>
                <a:tab pos="356235" algn="l"/>
              </a:tabLst>
            </a:pPr>
            <a:r>
              <a:rPr sz="3200" dirty="0">
                <a:latin typeface="Times New Roman"/>
                <a:cs typeface="Times New Roman"/>
              </a:rPr>
              <a:t>Intensifying – to exaggerate a</a:t>
            </a:r>
            <a:r>
              <a:rPr sz="3200" spc="-75" dirty="0">
                <a:latin typeface="Times New Roman"/>
                <a:cs typeface="Times New Roman"/>
              </a:rPr>
              <a:t> </a:t>
            </a:r>
            <a:r>
              <a:rPr sz="3200" spc="-5" dirty="0">
                <a:latin typeface="Times New Roman"/>
                <a:cs typeface="Times New Roman"/>
              </a:rPr>
              <a:t>feeling</a:t>
            </a:r>
            <a:endParaRPr sz="3200" dirty="0">
              <a:latin typeface="Times New Roman"/>
              <a:cs typeface="Times New Roman"/>
            </a:endParaRPr>
          </a:p>
          <a:p>
            <a:pPr>
              <a:lnSpc>
                <a:spcPct val="100000"/>
              </a:lnSpc>
              <a:spcBef>
                <a:spcPts val="15"/>
              </a:spcBef>
              <a:buClr>
                <a:srgbClr val="A42F0F"/>
              </a:buClr>
              <a:buFont typeface="Arial"/>
              <a:buChar char=""/>
            </a:pPr>
            <a:endParaRPr sz="3200" dirty="0">
              <a:latin typeface="Times New Roman"/>
              <a:cs typeface="Times New Roman"/>
            </a:endParaRPr>
          </a:p>
          <a:p>
            <a:pPr marL="355600" indent="-343535">
              <a:lnSpc>
                <a:spcPct val="100000"/>
              </a:lnSpc>
              <a:buClr>
                <a:srgbClr val="A42F0F"/>
              </a:buClr>
              <a:buFont typeface="Arial"/>
              <a:buChar char=""/>
              <a:tabLst>
                <a:tab pos="356235" algn="l"/>
              </a:tabLst>
            </a:pPr>
            <a:r>
              <a:rPr sz="3200" dirty="0">
                <a:latin typeface="Times New Roman"/>
                <a:cs typeface="Times New Roman"/>
              </a:rPr>
              <a:t>Deintensifying – to </a:t>
            </a:r>
            <a:r>
              <a:rPr sz="3200" dirty="0" smtClean="0">
                <a:latin typeface="Times New Roman"/>
                <a:cs typeface="Times New Roman"/>
              </a:rPr>
              <a:t>underplay</a:t>
            </a:r>
            <a:r>
              <a:rPr lang="en-US" sz="3200" dirty="0" smtClean="0">
                <a:latin typeface="Times New Roman"/>
                <a:cs typeface="Times New Roman"/>
              </a:rPr>
              <a:t>/curtail</a:t>
            </a:r>
            <a:r>
              <a:rPr sz="3200" dirty="0" smtClean="0">
                <a:latin typeface="Times New Roman"/>
                <a:cs typeface="Times New Roman"/>
              </a:rPr>
              <a:t> </a:t>
            </a:r>
            <a:r>
              <a:rPr sz="3200" dirty="0">
                <a:latin typeface="Times New Roman"/>
                <a:cs typeface="Times New Roman"/>
              </a:rPr>
              <a:t>a</a:t>
            </a:r>
            <a:r>
              <a:rPr sz="3200" spc="-60" dirty="0">
                <a:latin typeface="Times New Roman"/>
                <a:cs typeface="Times New Roman"/>
              </a:rPr>
              <a:t> </a:t>
            </a:r>
            <a:r>
              <a:rPr sz="3200" dirty="0">
                <a:latin typeface="Times New Roman"/>
                <a:cs typeface="Times New Roman"/>
              </a:rPr>
              <a:t>feeling</a:t>
            </a:r>
          </a:p>
          <a:p>
            <a:pPr>
              <a:lnSpc>
                <a:spcPct val="100000"/>
              </a:lnSpc>
              <a:spcBef>
                <a:spcPts val="15"/>
              </a:spcBef>
              <a:buClr>
                <a:srgbClr val="A42F0F"/>
              </a:buClr>
              <a:buFont typeface="Arial"/>
              <a:buChar char=""/>
            </a:pPr>
            <a:endParaRPr sz="3200" dirty="0">
              <a:latin typeface="Times New Roman"/>
              <a:cs typeface="Times New Roman"/>
            </a:endParaRPr>
          </a:p>
          <a:p>
            <a:pPr marL="355600" indent="-343535">
              <a:lnSpc>
                <a:spcPct val="100000"/>
              </a:lnSpc>
              <a:buClr>
                <a:srgbClr val="A42F0F"/>
              </a:buClr>
              <a:buFont typeface="Arial"/>
              <a:buChar char=""/>
              <a:tabLst>
                <a:tab pos="356235" algn="l"/>
              </a:tabLst>
            </a:pPr>
            <a:r>
              <a:rPr sz="3200" spc="-5" dirty="0">
                <a:latin typeface="Times New Roman"/>
                <a:cs typeface="Times New Roman"/>
              </a:rPr>
              <a:t>Neutralizing </a:t>
            </a:r>
            <a:r>
              <a:rPr sz="3200" dirty="0">
                <a:latin typeface="Times New Roman"/>
                <a:cs typeface="Times New Roman"/>
              </a:rPr>
              <a:t>– to hide a</a:t>
            </a:r>
            <a:r>
              <a:rPr sz="3200" spc="-45" dirty="0">
                <a:latin typeface="Times New Roman"/>
                <a:cs typeface="Times New Roman"/>
              </a:rPr>
              <a:t> </a:t>
            </a:r>
            <a:r>
              <a:rPr sz="3200" spc="-5" dirty="0">
                <a:latin typeface="Times New Roman"/>
                <a:cs typeface="Times New Roman"/>
              </a:rPr>
              <a:t>feeling</a:t>
            </a:r>
            <a:endParaRPr sz="3200" dirty="0">
              <a:latin typeface="Times New Roman"/>
              <a:cs typeface="Times New Roman"/>
            </a:endParaRPr>
          </a:p>
          <a:p>
            <a:pPr>
              <a:lnSpc>
                <a:spcPct val="100000"/>
              </a:lnSpc>
              <a:spcBef>
                <a:spcPts val="15"/>
              </a:spcBef>
              <a:buClr>
                <a:srgbClr val="A42F0F"/>
              </a:buClr>
              <a:buFont typeface="Arial"/>
              <a:buChar char=""/>
            </a:pPr>
            <a:endParaRPr sz="3200" dirty="0">
              <a:latin typeface="Times New Roman"/>
              <a:cs typeface="Times New Roman"/>
            </a:endParaRPr>
          </a:p>
          <a:p>
            <a:pPr marL="355600" marR="5080" indent="-343535">
              <a:lnSpc>
                <a:spcPts val="2810"/>
              </a:lnSpc>
              <a:buClr>
                <a:srgbClr val="A42F0F"/>
              </a:buClr>
              <a:buFont typeface="Arial"/>
              <a:buChar char=""/>
              <a:tabLst>
                <a:tab pos="356235" algn="l"/>
              </a:tabLst>
            </a:pPr>
            <a:r>
              <a:rPr sz="3200" dirty="0">
                <a:latin typeface="Times New Roman"/>
                <a:cs typeface="Times New Roman"/>
              </a:rPr>
              <a:t>Masking – to replace or substitute the </a:t>
            </a:r>
            <a:r>
              <a:rPr sz="3200" spc="-5" dirty="0">
                <a:latin typeface="Times New Roman"/>
                <a:cs typeface="Times New Roman"/>
              </a:rPr>
              <a:t>expression </a:t>
            </a:r>
            <a:r>
              <a:rPr sz="3200" dirty="0">
                <a:latin typeface="Times New Roman"/>
                <a:cs typeface="Times New Roman"/>
              </a:rPr>
              <a:t>of </a:t>
            </a:r>
            <a:r>
              <a:rPr sz="3200" spc="5" dirty="0">
                <a:latin typeface="Times New Roman"/>
                <a:cs typeface="Times New Roman"/>
              </a:rPr>
              <a:t>one </a:t>
            </a:r>
            <a:r>
              <a:rPr sz="3200" spc="-5" dirty="0">
                <a:latin typeface="Times New Roman"/>
                <a:cs typeface="Times New Roman"/>
              </a:rPr>
              <a:t>emotion </a:t>
            </a:r>
            <a:r>
              <a:rPr sz="3200" spc="-385" dirty="0">
                <a:latin typeface="Times New Roman"/>
                <a:cs typeface="Times New Roman"/>
              </a:rPr>
              <a:t>or  </a:t>
            </a:r>
            <a:r>
              <a:rPr sz="3200" dirty="0">
                <a:latin typeface="Times New Roman"/>
                <a:cs typeface="Times New Roman"/>
              </a:rPr>
              <a:t>another</a:t>
            </a:r>
          </a:p>
        </p:txBody>
      </p:sp>
    </p:spTree>
    <p:extLst>
      <p:ext uri="{BB962C8B-B14F-4D97-AF65-F5344CB8AC3E}">
        <p14:creationId xmlns:p14="http://schemas.microsoft.com/office/powerpoint/2010/main" val="285257996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2770" y="210356"/>
            <a:ext cx="10131425" cy="1077532"/>
          </a:xfrm>
        </p:spPr>
        <p:txBody>
          <a:bodyPr/>
          <a:lstStyle/>
          <a:p>
            <a:r>
              <a:rPr lang="en-US" dirty="0" smtClean="0"/>
              <a:t>What is non-verbal communication?</a:t>
            </a:r>
            <a:endParaRPr lang="en-US" dirty="0"/>
          </a:p>
        </p:txBody>
      </p:sp>
      <p:sp>
        <p:nvSpPr>
          <p:cNvPr id="3" name="TextBox 2"/>
          <p:cNvSpPr txBox="1"/>
          <p:nvPr/>
        </p:nvSpPr>
        <p:spPr>
          <a:xfrm>
            <a:off x="721216" y="1383287"/>
            <a:ext cx="10998559" cy="4524315"/>
          </a:xfrm>
          <a:prstGeom prst="rect">
            <a:avLst/>
          </a:prstGeom>
          <a:noFill/>
        </p:spPr>
        <p:txBody>
          <a:bodyPr wrap="square" rtlCol="0">
            <a:spAutoFit/>
          </a:bodyPr>
          <a:lstStyle/>
          <a:p>
            <a:r>
              <a:rPr lang="en-US" sz="3600" dirty="0"/>
              <a:t>N</a:t>
            </a:r>
            <a:r>
              <a:rPr lang="en-US" sz="3600" b="1" dirty="0" smtClean="0"/>
              <a:t>onverbal </a:t>
            </a:r>
            <a:r>
              <a:rPr lang="en-US" sz="3600" b="1" dirty="0"/>
              <a:t>communication </a:t>
            </a:r>
            <a:r>
              <a:rPr lang="en-US" sz="3600" dirty="0"/>
              <a:t>refers </a:t>
            </a:r>
            <a:r>
              <a:rPr lang="en-US" sz="3600" dirty="0" smtClean="0"/>
              <a:t>to communication, intentional or unintentional, </a:t>
            </a:r>
            <a:r>
              <a:rPr lang="en-US" sz="3600" dirty="0"/>
              <a:t>that is produced by some means other than words (eye contact, body language, or </a:t>
            </a:r>
            <a:r>
              <a:rPr lang="en-US" sz="3600" dirty="0" smtClean="0"/>
              <a:t>vocal cues</a:t>
            </a:r>
            <a:r>
              <a:rPr lang="en-US" sz="3600" dirty="0"/>
              <a:t>, for example) (Knapp &amp; Hall, 2002</a:t>
            </a:r>
            <a:r>
              <a:rPr lang="en-US" sz="3600" dirty="0" smtClean="0"/>
              <a:t>).</a:t>
            </a:r>
          </a:p>
          <a:p>
            <a:r>
              <a:rPr lang="en-US" sz="3600" dirty="0" smtClean="0">
                <a:latin typeface="Times New Roman" panose="02020603050405020304" pitchFamily="18" charset="0"/>
              </a:rPr>
              <a:t>It </a:t>
            </a:r>
            <a:r>
              <a:rPr lang="en-US" sz="3600" dirty="0">
                <a:latin typeface="Times New Roman" panose="02020603050405020304" pitchFamily="18" charset="0"/>
              </a:rPr>
              <a:t>includes body movement, gestures and facial </a:t>
            </a:r>
            <a:r>
              <a:rPr lang="en-US" sz="3600" dirty="0" smtClean="0">
                <a:latin typeface="Times New Roman" panose="02020603050405020304" pitchFamily="18" charset="0"/>
              </a:rPr>
              <a:t>expressions, tone etc.</a:t>
            </a:r>
          </a:p>
          <a:p>
            <a:r>
              <a:rPr lang="en-US" sz="3600" dirty="0">
                <a:latin typeface="Times New Roman" panose="02020603050405020304" pitchFamily="18" charset="0"/>
              </a:rPr>
              <a:t>These behaviors convey information that words alone often do not</a:t>
            </a:r>
            <a:r>
              <a:rPr lang="en-US" sz="3600" dirty="0" smtClean="0">
                <a:latin typeface="Times New Roman" panose="02020603050405020304" pitchFamily="18" charset="0"/>
              </a:rPr>
              <a:t>.</a:t>
            </a:r>
            <a:endParaRPr lang="en-US" sz="3600" dirty="0">
              <a:latin typeface="Times New Roman" panose="02020603050405020304" pitchFamily="18" charset="0"/>
            </a:endParaRPr>
          </a:p>
        </p:txBody>
      </p:sp>
    </p:spTree>
    <p:extLst>
      <p:ext uri="{BB962C8B-B14F-4D97-AF65-F5344CB8AC3E}">
        <p14:creationId xmlns:p14="http://schemas.microsoft.com/office/powerpoint/2010/main" val="336598255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96226" y="754711"/>
            <a:ext cx="8075054" cy="6053070"/>
          </a:xfrm>
          <a:prstGeom prst="rect">
            <a:avLst/>
          </a:prstGeom>
        </p:spPr>
      </p:pic>
      <p:sp>
        <p:nvSpPr>
          <p:cNvPr id="3" name="TextBox 2"/>
          <p:cNvSpPr txBox="1"/>
          <p:nvPr/>
        </p:nvSpPr>
        <p:spPr>
          <a:xfrm>
            <a:off x="193184" y="360609"/>
            <a:ext cx="9878096" cy="646331"/>
          </a:xfrm>
          <a:prstGeom prst="rect">
            <a:avLst/>
          </a:prstGeom>
          <a:noFill/>
        </p:spPr>
        <p:txBody>
          <a:bodyPr wrap="square" rtlCol="0">
            <a:spAutoFit/>
          </a:bodyPr>
          <a:lstStyle/>
          <a:p>
            <a:r>
              <a:rPr lang="en-US" sz="3600" b="1" dirty="0" smtClean="0">
                <a:latin typeface="Times New Roman"/>
                <a:cs typeface="Times New Roman"/>
              </a:rPr>
              <a:t>MEN’S </a:t>
            </a:r>
            <a:r>
              <a:rPr lang="en-US" sz="3600" b="1" dirty="0">
                <a:latin typeface="Times New Roman"/>
                <a:cs typeface="Times New Roman"/>
              </a:rPr>
              <a:t>BUSINESS</a:t>
            </a:r>
            <a:r>
              <a:rPr lang="en-US" sz="3600" b="1" spc="-105" dirty="0">
                <a:latin typeface="Times New Roman"/>
                <a:cs typeface="Times New Roman"/>
              </a:rPr>
              <a:t> </a:t>
            </a:r>
            <a:r>
              <a:rPr lang="en-US" sz="3600" b="1" dirty="0">
                <a:latin typeface="Times New Roman"/>
                <a:cs typeface="Times New Roman"/>
              </a:rPr>
              <a:t>CASUAL</a:t>
            </a:r>
            <a:endParaRPr lang="en-US" sz="3600" b="1" dirty="0"/>
          </a:p>
        </p:txBody>
      </p:sp>
    </p:spTree>
    <p:extLst>
      <p:ext uri="{BB962C8B-B14F-4D97-AF65-F5344CB8AC3E}">
        <p14:creationId xmlns:p14="http://schemas.microsoft.com/office/powerpoint/2010/main" val="267061573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36263" y="153111"/>
            <a:ext cx="5114290" cy="1519555"/>
          </a:xfrm>
          <a:prstGeom prst="rect">
            <a:avLst/>
          </a:prstGeom>
        </p:spPr>
        <p:txBody>
          <a:bodyPr vert="horz" wrap="square" lIns="0" tIns="12065" rIns="0" bIns="0" rtlCol="0">
            <a:spAutoFit/>
          </a:bodyPr>
          <a:lstStyle/>
          <a:p>
            <a:pPr marL="12700" marR="5080" indent="1266190">
              <a:lnSpc>
                <a:spcPct val="100000"/>
              </a:lnSpc>
              <a:spcBef>
                <a:spcPts val="95"/>
              </a:spcBef>
            </a:pPr>
            <a:r>
              <a:rPr sz="4900" b="1" spc="-5" dirty="0">
                <a:latin typeface="Times New Roman"/>
                <a:cs typeface="Times New Roman"/>
              </a:rPr>
              <a:t>WOMEN  BUSINESS</a:t>
            </a:r>
            <a:r>
              <a:rPr sz="4900" b="1" spc="-140" dirty="0">
                <a:latin typeface="Times New Roman"/>
                <a:cs typeface="Times New Roman"/>
              </a:rPr>
              <a:t> </a:t>
            </a:r>
            <a:r>
              <a:rPr sz="4900" b="1" spc="-5" dirty="0">
                <a:latin typeface="Times New Roman"/>
                <a:cs typeface="Times New Roman"/>
              </a:rPr>
              <a:t>WEAR</a:t>
            </a:r>
            <a:endParaRPr sz="4900" dirty="0">
              <a:latin typeface="Times New Roman"/>
              <a:cs typeface="Times New Roman"/>
            </a:endParaRPr>
          </a:p>
        </p:txBody>
      </p:sp>
      <p:sp>
        <p:nvSpPr>
          <p:cNvPr id="3" name="object 3"/>
          <p:cNvSpPr/>
          <p:nvPr/>
        </p:nvSpPr>
        <p:spPr>
          <a:xfrm>
            <a:off x="2057400" y="1828800"/>
            <a:ext cx="3048000" cy="4191000"/>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7010400" y="1752600"/>
            <a:ext cx="3200400" cy="4267200"/>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42699721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727454" y="449960"/>
            <a:ext cx="6631305" cy="574040"/>
          </a:xfrm>
          <a:prstGeom prst="rect">
            <a:avLst/>
          </a:prstGeom>
        </p:spPr>
        <p:txBody>
          <a:bodyPr vert="horz" wrap="square" lIns="0" tIns="12700" rIns="0" bIns="0" rtlCol="0">
            <a:spAutoFit/>
          </a:bodyPr>
          <a:lstStyle/>
          <a:p>
            <a:pPr marL="12700">
              <a:lnSpc>
                <a:spcPct val="100000"/>
              </a:lnSpc>
              <a:spcBef>
                <a:spcPts val="100"/>
              </a:spcBef>
            </a:pPr>
            <a:r>
              <a:rPr b="1" dirty="0">
                <a:latin typeface="Times New Roman"/>
                <a:cs typeface="Times New Roman"/>
              </a:rPr>
              <a:t>WOMEN’S BUSINESS</a:t>
            </a:r>
            <a:r>
              <a:rPr b="1" spc="-105" dirty="0">
                <a:latin typeface="Times New Roman"/>
                <a:cs typeface="Times New Roman"/>
              </a:rPr>
              <a:t> </a:t>
            </a:r>
            <a:r>
              <a:rPr b="1" dirty="0">
                <a:latin typeface="Times New Roman"/>
                <a:cs typeface="Times New Roman"/>
              </a:rPr>
              <a:t>CASUAL</a:t>
            </a:r>
          </a:p>
        </p:txBody>
      </p:sp>
      <p:grpSp>
        <p:nvGrpSpPr>
          <p:cNvPr id="3" name="object 3"/>
          <p:cNvGrpSpPr/>
          <p:nvPr/>
        </p:nvGrpSpPr>
        <p:grpSpPr>
          <a:xfrm>
            <a:off x="2819400" y="2286000"/>
            <a:ext cx="7315200" cy="3810000"/>
            <a:chOff x="2819400" y="2286000"/>
            <a:chExt cx="7315200" cy="3810000"/>
          </a:xfrm>
        </p:grpSpPr>
        <p:sp>
          <p:nvSpPr>
            <p:cNvPr id="4" name="object 4"/>
            <p:cNvSpPr/>
            <p:nvPr/>
          </p:nvSpPr>
          <p:spPr>
            <a:xfrm>
              <a:off x="8546591" y="2286000"/>
              <a:ext cx="1587500" cy="2286000"/>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7239000" y="3733800"/>
              <a:ext cx="1587500" cy="2286000"/>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4191000" y="3810000"/>
              <a:ext cx="1587500" cy="2286000"/>
            </a:xfrm>
            <a:prstGeom prst="rect">
              <a:avLst/>
            </a:prstGeom>
            <a:blipFill>
              <a:blip r:embed="rId4" cstate="print"/>
              <a:stretch>
                <a:fillRect/>
              </a:stretch>
            </a:blipFill>
          </p:spPr>
          <p:txBody>
            <a:bodyPr wrap="square" lIns="0" tIns="0" rIns="0" bIns="0" rtlCol="0"/>
            <a:lstStyle/>
            <a:p>
              <a:endParaRPr/>
            </a:p>
          </p:txBody>
        </p:sp>
        <p:sp>
          <p:nvSpPr>
            <p:cNvPr id="7" name="object 7"/>
            <p:cNvSpPr/>
            <p:nvPr/>
          </p:nvSpPr>
          <p:spPr>
            <a:xfrm>
              <a:off x="2819400" y="2438400"/>
              <a:ext cx="1587500" cy="2286000"/>
            </a:xfrm>
            <a:prstGeom prst="rect">
              <a:avLst/>
            </a:prstGeom>
            <a:blipFill>
              <a:blip r:embed="rId5" cstate="print"/>
              <a:stretch>
                <a:fillRect/>
              </a:stretch>
            </a:blipFill>
          </p:spPr>
          <p:txBody>
            <a:bodyPr wrap="square" lIns="0" tIns="0" rIns="0" bIns="0" rtlCol="0"/>
            <a:lstStyle/>
            <a:p>
              <a:endParaRPr/>
            </a:p>
          </p:txBody>
        </p:sp>
        <p:sp>
          <p:nvSpPr>
            <p:cNvPr id="8" name="object 8"/>
            <p:cNvSpPr/>
            <p:nvPr/>
          </p:nvSpPr>
          <p:spPr>
            <a:xfrm>
              <a:off x="5727192" y="2438400"/>
              <a:ext cx="1587500" cy="2286000"/>
            </a:xfrm>
            <a:prstGeom prst="rect">
              <a:avLst/>
            </a:prstGeom>
            <a:blipFill>
              <a:blip r:embed="rId6" cstate="print"/>
              <a:stretch>
                <a:fillRect/>
              </a:stretch>
            </a:blipFill>
          </p:spPr>
          <p:txBody>
            <a:bodyPr wrap="square" lIns="0" tIns="0" rIns="0" bIns="0" rtlCol="0"/>
            <a:lstStyle/>
            <a:p>
              <a:endParaRPr/>
            </a:p>
          </p:txBody>
        </p:sp>
      </p:grpSp>
    </p:spTree>
    <p:extLst>
      <p:ext uri="{BB962C8B-B14F-4D97-AF65-F5344CB8AC3E}">
        <p14:creationId xmlns:p14="http://schemas.microsoft.com/office/powerpoint/2010/main" val="285345354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5611" y="981381"/>
            <a:ext cx="10354614" cy="4895238"/>
          </a:xfrm>
          <a:prstGeom prst="rect">
            <a:avLst/>
          </a:prstGeom>
        </p:spPr>
      </p:pic>
    </p:spTree>
    <p:extLst>
      <p:ext uri="{BB962C8B-B14F-4D97-AF65-F5344CB8AC3E}">
        <p14:creationId xmlns:p14="http://schemas.microsoft.com/office/powerpoint/2010/main" val="7938814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2275" y="1395666"/>
            <a:ext cx="10869769" cy="4786193"/>
          </a:xfrm>
          <a:prstGeom prst="rect">
            <a:avLst/>
          </a:prstGeom>
        </p:spPr>
      </p:pic>
    </p:spTree>
    <p:extLst>
      <p:ext uri="{BB962C8B-B14F-4D97-AF65-F5344CB8AC3E}">
        <p14:creationId xmlns:p14="http://schemas.microsoft.com/office/powerpoint/2010/main" val="223050343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4016" y="1434744"/>
            <a:ext cx="10058400" cy="5074276"/>
          </a:xfrm>
          <a:prstGeom prst="rect">
            <a:avLst/>
          </a:prstGeom>
        </p:spPr>
      </p:pic>
    </p:spTree>
    <p:extLst>
      <p:ext uri="{BB962C8B-B14F-4D97-AF65-F5344CB8AC3E}">
        <p14:creationId xmlns:p14="http://schemas.microsoft.com/office/powerpoint/2010/main" val="180736297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9854" y="592428"/>
            <a:ext cx="10058400" cy="5657850"/>
          </a:xfrm>
          <a:prstGeom prst="rect">
            <a:avLst/>
          </a:prstGeom>
        </p:spPr>
      </p:pic>
    </p:spTree>
    <p:extLst>
      <p:ext uri="{BB962C8B-B14F-4D97-AF65-F5344CB8AC3E}">
        <p14:creationId xmlns:p14="http://schemas.microsoft.com/office/powerpoint/2010/main" val="209643505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3792" y="721217"/>
            <a:ext cx="10058400" cy="5657850"/>
          </a:xfrm>
          <a:prstGeom prst="rect">
            <a:avLst/>
          </a:prstGeom>
        </p:spPr>
      </p:pic>
    </p:spTree>
    <p:extLst>
      <p:ext uri="{BB962C8B-B14F-4D97-AF65-F5344CB8AC3E}">
        <p14:creationId xmlns:p14="http://schemas.microsoft.com/office/powerpoint/2010/main" val="219679794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0158" y="476518"/>
            <a:ext cx="10058400" cy="5743978"/>
          </a:xfrm>
          <a:prstGeom prst="rect">
            <a:avLst/>
          </a:prstGeom>
        </p:spPr>
      </p:pic>
    </p:spTree>
    <p:extLst>
      <p:ext uri="{BB962C8B-B14F-4D97-AF65-F5344CB8AC3E}">
        <p14:creationId xmlns:p14="http://schemas.microsoft.com/office/powerpoint/2010/main" val="185304925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0058400" cy="5657850"/>
          </a:xfrm>
          <a:prstGeom prst="rect">
            <a:avLst/>
          </a:prstGeom>
        </p:spPr>
      </p:pic>
    </p:spTree>
    <p:extLst>
      <p:ext uri="{BB962C8B-B14F-4D97-AF65-F5344CB8AC3E}">
        <p14:creationId xmlns:p14="http://schemas.microsoft.com/office/powerpoint/2010/main" val="141788147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611515" y="204483"/>
            <a:ext cx="6889115" cy="574040"/>
          </a:xfrm>
          <a:prstGeom prst="rect">
            <a:avLst/>
          </a:prstGeom>
        </p:spPr>
        <p:txBody>
          <a:bodyPr vert="horz" wrap="square" lIns="0" tIns="12700" rIns="0" bIns="0" rtlCol="0">
            <a:spAutoFit/>
          </a:bodyPr>
          <a:lstStyle/>
          <a:p>
            <a:pPr marL="12700">
              <a:lnSpc>
                <a:spcPct val="100000"/>
              </a:lnSpc>
              <a:spcBef>
                <a:spcPts val="100"/>
              </a:spcBef>
            </a:pPr>
            <a:r>
              <a:rPr b="1" dirty="0">
                <a:latin typeface="Times New Roman"/>
                <a:cs typeface="Times New Roman"/>
              </a:rPr>
              <a:t>THE </a:t>
            </a:r>
            <a:r>
              <a:rPr b="1" spc="-5" dirty="0">
                <a:latin typeface="Times New Roman"/>
                <a:cs typeface="Times New Roman"/>
              </a:rPr>
              <a:t>ELEMENTS </a:t>
            </a:r>
            <a:r>
              <a:rPr b="1" dirty="0">
                <a:latin typeface="Times New Roman"/>
                <a:cs typeface="Times New Roman"/>
              </a:rPr>
              <a:t>OF</a:t>
            </a:r>
            <a:r>
              <a:rPr b="1" spc="-170" dirty="0">
                <a:latin typeface="Times New Roman"/>
                <a:cs typeface="Times New Roman"/>
              </a:rPr>
              <a:t> </a:t>
            </a:r>
            <a:r>
              <a:rPr b="1" spc="-20" dirty="0">
                <a:latin typeface="Times New Roman"/>
                <a:cs typeface="Times New Roman"/>
              </a:rPr>
              <a:t>DELIVERY</a:t>
            </a:r>
          </a:p>
        </p:txBody>
      </p:sp>
      <p:sp>
        <p:nvSpPr>
          <p:cNvPr id="3" name="object 3"/>
          <p:cNvSpPr txBox="1"/>
          <p:nvPr/>
        </p:nvSpPr>
        <p:spPr>
          <a:xfrm>
            <a:off x="684973" y="929385"/>
            <a:ext cx="4711275" cy="4589718"/>
          </a:xfrm>
          <a:prstGeom prst="rect">
            <a:avLst/>
          </a:prstGeom>
        </p:spPr>
        <p:txBody>
          <a:bodyPr vert="horz" wrap="square" lIns="0" tIns="140970" rIns="0" bIns="0" rtlCol="0">
            <a:spAutoFit/>
          </a:bodyPr>
          <a:lstStyle/>
          <a:p>
            <a:pPr marL="12700">
              <a:lnSpc>
                <a:spcPct val="100000"/>
              </a:lnSpc>
              <a:spcBef>
                <a:spcPts val="1110"/>
              </a:spcBef>
            </a:pPr>
            <a:r>
              <a:rPr sz="2800" spc="180" dirty="0">
                <a:latin typeface="Arial"/>
                <a:cs typeface="Arial"/>
              </a:rPr>
              <a:t></a:t>
            </a:r>
            <a:r>
              <a:rPr sz="2800" spc="180" dirty="0">
                <a:latin typeface="Times New Roman"/>
                <a:cs typeface="Times New Roman"/>
              </a:rPr>
              <a:t>The</a:t>
            </a:r>
            <a:r>
              <a:rPr sz="2800" spc="-50" dirty="0">
                <a:latin typeface="Times New Roman"/>
                <a:cs typeface="Times New Roman"/>
              </a:rPr>
              <a:t> </a:t>
            </a:r>
            <a:r>
              <a:rPr sz="2800" spc="-75" dirty="0">
                <a:latin typeface="Times New Roman"/>
                <a:cs typeface="Times New Roman"/>
              </a:rPr>
              <a:t>Voice</a:t>
            </a:r>
            <a:endParaRPr sz="2800" dirty="0">
              <a:latin typeface="Times New Roman"/>
              <a:cs typeface="Times New Roman"/>
            </a:endParaRPr>
          </a:p>
          <a:p>
            <a:pPr marL="443865" indent="-431800">
              <a:lnSpc>
                <a:spcPct val="100000"/>
              </a:lnSpc>
              <a:spcBef>
                <a:spcPts val="1010"/>
              </a:spcBef>
              <a:buClr>
                <a:srgbClr val="A42F0F"/>
              </a:buClr>
              <a:buFont typeface="Wingdings"/>
              <a:buChar char=""/>
              <a:tabLst>
                <a:tab pos="443865" algn="l"/>
                <a:tab pos="444500" algn="l"/>
              </a:tabLst>
            </a:pPr>
            <a:r>
              <a:rPr sz="2800" spc="-5" dirty="0">
                <a:latin typeface="Times New Roman"/>
                <a:cs typeface="Times New Roman"/>
              </a:rPr>
              <a:t>Pitch – high or</a:t>
            </a:r>
            <a:r>
              <a:rPr sz="2800" dirty="0">
                <a:latin typeface="Times New Roman"/>
                <a:cs typeface="Times New Roman"/>
              </a:rPr>
              <a:t> </a:t>
            </a:r>
            <a:r>
              <a:rPr sz="2800" spc="-5" dirty="0">
                <a:latin typeface="Times New Roman"/>
                <a:cs typeface="Times New Roman"/>
              </a:rPr>
              <a:t>low</a:t>
            </a:r>
            <a:endParaRPr sz="2800" dirty="0">
              <a:latin typeface="Times New Roman"/>
              <a:cs typeface="Times New Roman"/>
            </a:endParaRPr>
          </a:p>
          <a:p>
            <a:pPr marL="355600" indent="-342900">
              <a:lnSpc>
                <a:spcPct val="100000"/>
              </a:lnSpc>
              <a:spcBef>
                <a:spcPts val="994"/>
              </a:spcBef>
              <a:buClr>
                <a:srgbClr val="A42F0F"/>
              </a:buClr>
              <a:buFont typeface="Wingdings"/>
              <a:buChar char=""/>
              <a:tabLst>
                <a:tab pos="355600" algn="l"/>
              </a:tabLst>
            </a:pPr>
            <a:r>
              <a:rPr sz="2800" spc="-55" dirty="0">
                <a:latin typeface="Times New Roman"/>
                <a:cs typeface="Times New Roman"/>
              </a:rPr>
              <a:t>Tone </a:t>
            </a:r>
            <a:r>
              <a:rPr sz="2800" spc="-5" dirty="0">
                <a:latin typeface="Times New Roman"/>
                <a:cs typeface="Times New Roman"/>
              </a:rPr>
              <a:t>– </a:t>
            </a:r>
            <a:r>
              <a:rPr sz="2800" spc="-35" dirty="0">
                <a:latin typeface="Times New Roman"/>
                <a:cs typeface="Times New Roman"/>
              </a:rPr>
              <a:t>happy, </a:t>
            </a:r>
            <a:r>
              <a:rPr sz="2800" spc="-5" dirty="0">
                <a:latin typeface="Times New Roman"/>
                <a:cs typeface="Times New Roman"/>
              </a:rPr>
              <a:t>sad,</a:t>
            </a:r>
            <a:r>
              <a:rPr sz="2800" spc="55" dirty="0">
                <a:latin typeface="Times New Roman"/>
                <a:cs typeface="Times New Roman"/>
              </a:rPr>
              <a:t> </a:t>
            </a:r>
            <a:r>
              <a:rPr sz="2800" spc="-5" dirty="0">
                <a:latin typeface="Times New Roman"/>
                <a:cs typeface="Times New Roman"/>
              </a:rPr>
              <a:t>humorous</a:t>
            </a:r>
            <a:endParaRPr sz="2800" dirty="0">
              <a:latin typeface="Times New Roman"/>
              <a:cs typeface="Times New Roman"/>
            </a:endParaRPr>
          </a:p>
          <a:p>
            <a:pPr marL="355600" indent="-342900">
              <a:lnSpc>
                <a:spcPct val="100000"/>
              </a:lnSpc>
              <a:spcBef>
                <a:spcPts val="994"/>
              </a:spcBef>
              <a:buClr>
                <a:srgbClr val="A42F0F"/>
              </a:buClr>
              <a:buFont typeface="Wingdings"/>
              <a:buChar char=""/>
              <a:tabLst>
                <a:tab pos="355600" algn="l"/>
              </a:tabLst>
            </a:pPr>
            <a:r>
              <a:rPr sz="2800" spc="-5" dirty="0">
                <a:latin typeface="Times New Roman"/>
                <a:cs typeface="Times New Roman"/>
              </a:rPr>
              <a:t>Clarity</a:t>
            </a:r>
            <a:endParaRPr sz="2800" dirty="0">
              <a:latin typeface="Times New Roman"/>
              <a:cs typeface="Times New Roman"/>
            </a:endParaRPr>
          </a:p>
          <a:p>
            <a:pPr marL="355600" indent="-342900">
              <a:lnSpc>
                <a:spcPct val="100000"/>
              </a:lnSpc>
              <a:spcBef>
                <a:spcPts val="1010"/>
              </a:spcBef>
              <a:buClr>
                <a:srgbClr val="A42F0F"/>
              </a:buClr>
              <a:buFont typeface="Wingdings"/>
              <a:buChar char=""/>
              <a:tabLst>
                <a:tab pos="355600" algn="l"/>
              </a:tabLst>
            </a:pPr>
            <a:r>
              <a:rPr sz="2800" spc="-5" dirty="0">
                <a:latin typeface="Times New Roman"/>
                <a:cs typeface="Times New Roman"/>
              </a:rPr>
              <a:t>Pauses</a:t>
            </a:r>
            <a:endParaRPr sz="2800" dirty="0">
              <a:latin typeface="Times New Roman"/>
              <a:cs typeface="Times New Roman"/>
            </a:endParaRPr>
          </a:p>
          <a:p>
            <a:pPr marL="355600" indent="-342900">
              <a:lnSpc>
                <a:spcPct val="100000"/>
              </a:lnSpc>
              <a:spcBef>
                <a:spcPts val="1000"/>
              </a:spcBef>
              <a:buClr>
                <a:srgbClr val="A42F0F"/>
              </a:buClr>
              <a:buFont typeface="Wingdings"/>
              <a:buChar char=""/>
              <a:tabLst>
                <a:tab pos="355600" algn="l"/>
              </a:tabLst>
            </a:pPr>
            <a:r>
              <a:rPr sz="2800" spc="-60" dirty="0">
                <a:latin typeface="Times New Roman"/>
                <a:cs typeface="Times New Roman"/>
              </a:rPr>
              <a:t>Word</a:t>
            </a:r>
            <a:r>
              <a:rPr sz="2800" spc="-10" dirty="0">
                <a:latin typeface="Times New Roman"/>
                <a:cs typeface="Times New Roman"/>
              </a:rPr>
              <a:t> </a:t>
            </a:r>
            <a:r>
              <a:rPr sz="2800" dirty="0">
                <a:latin typeface="Times New Roman"/>
                <a:cs typeface="Times New Roman"/>
              </a:rPr>
              <a:t>stress</a:t>
            </a:r>
          </a:p>
          <a:p>
            <a:pPr marL="355600" indent="-342900">
              <a:lnSpc>
                <a:spcPct val="100000"/>
              </a:lnSpc>
              <a:spcBef>
                <a:spcPts val="994"/>
              </a:spcBef>
              <a:buClr>
                <a:srgbClr val="A42F0F"/>
              </a:buClr>
              <a:buFont typeface="Wingdings"/>
              <a:buChar char=""/>
              <a:tabLst>
                <a:tab pos="355600" algn="l"/>
              </a:tabLst>
            </a:pPr>
            <a:r>
              <a:rPr sz="2800" spc="-5" dirty="0" smtClean="0">
                <a:latin typeface="Times New Roman"/>
                <a:cs typeface="Times New Roman"/>
              </a:rPr>
              <a:t>Pronunciation</a:t>
            </a:r>
            <a:endParaRPr sz="3100" dirty="0">
              <a:latin typeface="Times New Roman"/>
              <a:cs typeface="Times New Roman"/>
            </a:endParaRPr>
          </a:p>
          <a:p>
            <a:pPr marL="355600" indent="-342900">
              <a:lnSpc>
                <a:spcPct val="100000"/>
              </a:lnSpc>
              <a:spcBef>
                <a:spcPts val="1805"/>
              </a:spcBef>
              <a:buClr>
                <a:srgbClr val="A42F0F"/>
              </a:buClr>
              <a:buFont typeface="Wingdings"/>
              <a:buChar char=""/>
              <a:tabLst>
                <a:tab pos="355600" algn="l"/>
              </a:tabLst>
            </a:pPr>
            <a:r>
              <a:rPr sz="2800" spc="-5" dirty="0">
                <a:latin typeface="Times New Roman"/>
                <a:cs typeface="Times New Roman"/>
              </a:rPr>
              <a:t>Exercise on page</a:t>
            </a:r>
            <a:r>
              <a:rPr sz="2800" spc="-15" dirty="0">
                <a:latin typeface="Times New Roman"/>
                <a:cs typeface="Times New Roman"/>
              </a:rPr>
              <a:t> </a:t>
            </a:r>
            <a:r>
              <a:rPr sz="2800" spc="-5" dirty="0">
                <a:latin typeface="Times New Roman"/>
                <a:cs typeface="Times New Roman"/>
              </a:rPr>
              <a:t>103</a:t>
            </a:r>
            <a:endParaRPr sz="2800" dirty="0">
              <a:latin typeface="Times New Roman"/>
              <a:cs typeface="Times New Roman"/>
            </a:endParaRPr>
          </a:p>
        </p:txBody>
      </p:sp>
      <p:grpSp>
        <p:nvGrpSpPr>
          <p:cNvPr id="4" name="object 4"/>
          <p:cNvGrpSpPr/>
          <p:nvPr/>
        </p:nvGrpSpPr>
        <p:grpSpPr>
          <a:xfrm>
            <a:off x="10097036" y="476518"/>
            <a:ext cx="1996226" cy="3739119"/>
            <a:chOff x="8285988" y="1725167"/>
            <a:chExt cx="3228340" cy="2490470"/>
          </a:xfrm>
        </p:grpSpPr>
        <p:sp>
          <p:nvSpPr>
            <p:cNvPr id="5" name="object 5"/>
            <p:cNvSpPr/>
            <p:nvPr/>
          </p:nvSpPr>
          <p:spPr>
            <a:xfrm>
              <a:off x="8295132" y="1734311"/>
              <a:ext cx="3209544" cy="2471928"/>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8290560" y="1729739"/>
              <a:ext cx="3219450" cy="2481580"/>
            </a:xfrm>
            <a:custGeom>
              <a:avLst/>
              <a:gdLst/>
              <a:ahLst/>
              <a:cxnLst/>
              <a:rect l="l" t="t" r="r" b="b"/>
              <a:pathLst>
                <a:path w="3219450" h="2481579">
                  <a:moveTo>
                    <a:pt x="416814" y="0"/>
                  </a:moveTo>
                  <a:lnTo>
                    <a:pt x="2802255" y="0"/>
                  </a:lnTo>
                  <a:lnTo>
                    <a:pt x="2844673" y="2032"/>
                  </a:lnTo>
                  <a:lnTo>
                    <a:pt x="2886075" y="8382"/>
                  </a:lnTo>
                  <a:lnTo>
                    <a:pt x="2926080" y="18796"/>
                  </a:lnTo>
                  <a:lnTo>
                    <a:pt x="2964688" y="32893"/>
                  </a:lnTo>
                  <a:lnTo>
                    <a:pt x="3000756" y="50164"/>
                  </a:lnTo>
                  <a:lnTo>
                    <a:pt x="3035300" y="70993"/>
                  </a:lnTo>
                  <a:lnTo>
                    <a:pt x="3067431" y="95123"/>
                  </a:lnTo>
                  <a:lnTo>
                    <a:pt x="3097022" y="122047"/>
                  </a:lnTo>
                  <a:lnTo>
                    <a:pt x="3123946" y="151637"/>
                  </a:lnTo>
                  <a:lnTo>
                    <a:pt x="3148076" y="183769"/>
                  </a:lnTo>
                  <a:lnTo>
                    <a:pt x="3168904" y="218312"/>
                  </a:lnTo>
                  <a:lnTo>
                    <a:pt x="3186176" y="254762"/>
                  </a:lnTo>
                  <a:lnTo>
                    <a:pt x="3200273" y="292862"/>
                  </a:lnTo>
                  <a:lnTo>
                    <a:pt x="3210687" y="332994"/>
                  </a:lnTo>
                  <a:lnTo>
                    <a:pt x="3217037" y="374396"/>
                  </a:lnTo>
                  <a:lnTo>
                    <a:pt x="3219069" y="416813"/>
                  </a:lnTo>
                  <a:lnTo>
                    <a:pt x="3219069" y="2064893"/>
                  </a:lnTo>
                  <a:lnTo>
                    <a:pt x="3217037" y="2107311"/>
                  </a:lnTo>
                  <a:lnTo>
                    <a:pt x="3210687" y="2148586"/>
                  </a:lnTo>
                  <a:lnTo>
                    <a:pt x="3200273" y="2188718"/>
                  </a:lnTo>
                  <a:lnTo>
                    <a:pt x="3186176" y="2226818"/>
                  </a:lnTo>
                  <a:lnTo>
                    <a:pt x="3168904" y="2263394"/>
                  </a:lnTo>
                  <a:lnTo>
                    <a:pt x="3148076" y="2297557"/>
                  </a:lnTo>
                  <a:lnTo>
                    <a:pt x="3123946" y="2329561"/>
                  </a:lnTo>
                  <a:lnTo>
                    <a:pt x="3097022" y="2359279"/>
                  </a:lnTo>
                  <a:lnTo>
                    <a:pt x="3067431" y="2386203"/>
                  </a:lnTo>
                  <a:lnTo>
                    <a:pt x="3035300" y="2410206"/>
                  </a:lnTo>
                  <a:lnTo>
                    <a:pt x="3000756" y="2431161"/>
                  </a:lnTo>
                  <a:lnTo>
                    <a:pt x="2964688" y="2448433"/>
                  </a:lnTo>
                  <a:lnTo>
                    <a:pt x="2926080" y="2462403"/>
                  </a:lnTo>
                  <a:lnTo>
                    <a:pt x="2886075" y="2472817"/>
                  </a:lnTo>
                  <a:lnTo>
                    <a:pt x="2844673" y="2479294"/>
                  </a:lnTo>
                  <a:lnTo>
                    <a:pt x="2802255" y="2481326"/>
                  </a:lnTo>
                  <a:lnTo>
                    <a:pt x="416814" y="2481326"/>
                  </a:lnTo>
                  <a:lnTo>
                    <a:pt x="374396" y="2479294"/>
                  </a:lnTo>
                  <a:lnTo>
                    <a:pt x="332994" y="2472817"/>
                  </a:lnTo>
                  <a:lnTo>
                    <a:pt x="292862" y="2462403"/>
                  </a:lnTo>
                  <a:lnTo>
                    <a:pt x="254762" y="2448433"/>
                  </a:lnTo>
                  <a:lnTo>
                    <a:pt x="218313" y="2431161"/>
                  </a:lnTo>
                  <a:lnTo>
                    <a:pt x="183769" y="2410206"/>
                  </a:lnTo>
                  <a:lnTo>
                    <a:pt x="151638" y="2386203"/>
                  </a:lnTo>
                  <a:lnTo>
                    <a:pt x="122047" y="2359279"/>
                  </a:lnTo>
                  <a:lnTo>
                    <a:pt x="95123" y="2329561"/>
                  </a:lnTo>
                  <a:lnTo>
                    <a:pt x="70993" y="2297557"/>
                  </a:lnTo>
                  <a:lnTo>
                    <a:pt x="50165" y="2263394"/>
                  </a:lnTo>
                  <a:lnTo>
                    <a:pt x="32893" y="2226818"/>
                  </a:lnTo>
                  <a:lnTo>
                    <a:pt x="18796" y="2188718"/>
                  </a:lnTo>
                  <a:lnTo>
                    <a:pt x="8382" y="2148586"/>
                  </a:lnTo>
                  <a:lnTo>
                    <a:pt x="2032" y="2107311"/>
                  </a:lnTo>
                  <a:lnTo>
                    <a:pt x="0" y="2064893"/>
                  </a:lnTo>
                  <a:lnTo>
                    <a:pt x="0" y="416813"/>
                  </a:lnTo>
                  <a:lnTo>
                    <a:pt x="2032" y="374396"/>
                  </a:lnTo>
                  <a:lnTo>
                    <a:pt x="8382" y="332994"/>
                  </a:lnTo>
                  <a:lnTo>
                    <a:pt x="18796" y="292862"/>
                  </a:lnTo>
                  <a:lnTo>
                    <a:pt x="32893" y="254762"/>
                  </a:lnTo>
                  <a:lnTo>
                    <a:pt x="50165" y="218312"/>
                  </a:lnTo>
                  <a:lnTo>
                    <a:pt x="70993" y="183769"/>
                  </a:lnTo>
                  <a:lnTo>
                    <a:pt x="95123" y="151637"/>
                  </a:lnTo>
                  <a:lnTo>
                    <a:pt x="122047" y="122047"/>
                  </a:lnTo>
                  <a:lnTo>
                    <a:pt x="151638" y="95123"/>
                  </a:lnTo>
                  <a:lnTo>
                    <a:pt x="183769" y="70993"/>
                  </a:lnTo>
                  <a:lnTo>
                    <a:pt x="218313" y="50164"/>
                  </a:lnTo>
                  <a:lnTo>
                    <a:pt x="254762" y="32893"/>
                  </a:lnTo>
                  <a:lnTo>
                    <a:pt x="292862" y="18796"/>
                  </a:lnTo>
                  <a:lnTo>
                    <a:pt x="332994" y="8382"/>
                  </a:lnTo>
                  <a:lnTo>
                    <a:pt x="374396" y="2032"/>
                  </a:lnTo>
                  <a:lnTo>
                    <a:pt x="416814" y="0"/>
                  </a:lnTo>
                  <a:close/>
                </a:path>
              </a:pathLst>
            </a:custGeom>
            <a:ln w="9144">
              <a:solidFill>
                <a:srgbClr val="0D0D0D"/>
              </a:solidFill>
            </a:ln>
          </p:spPr>
          <p:txBody>
            <a:bodyPr wrap="square" lIns="0" tIns="0" rIns="0" bIns="0" rtlCol="0"/>
            <a:lstStyle/>
            <a:p>
              <a:endParaRPr/>
            </a:p>
          </p:txBody>
        </p:sp>
      </p:grpSp>
      <p:sp>
        <p:nvSpPr>
          <p:cNvPr id="7" name="Rectangle 6"/>
          <p:cNvSpPr/>
          <p:nvPr/>
        </p:nvSpPr>
        <p:spPr>
          <a:xfrm>
            <a:off x="6093960" y="1251158"/>
            <a:ext cx="3693983" cy="3688189"/>
          </a:xfrm>
          <a:prstGeom prst="rect">
            <a:avLst/>
          </a:prstGeom>
        </p:spPr>
        <p:txBody>
          <a:bodyPr wrap="square">
            <a:spAutoFit/>
          </a:bodyPr>
          <a:lstStyle/>
          <a:p>
            <a:pPr marL="12700">
              <a:lnSpc>
                <a:spcPct val="100000"/>
              </a:lnSpc>
              <a:spcBef>
                <a:spcPts val="1095"/>
              </a:spcBef>
            </a:pPr>
            <a:r>
              <a:rPr lang="en-US" sz="3200" spc="150" dirty="0">
                <a:latin typeface="Arial"/>
                <a:cs typeface="Arial"/>
              </a:rPr>
              <a:t></a:t>
            </a:r>
            <a:r>
              <a:rPr lang="en-US" sz="3200" spc="150" dirty="0">
                <a:latin typeface="Times New Roman"/>
                <a:cs typeface="Times New Roman"/>
              </a:rPr>
              <a:t>Eye</a:t>
            </a:r>
            <a:r>
              <a:rPr lang="en-US" sz="3200" spc="-25" dirty="0">
                <a:latin typeface="Times New Roman"/>
                <a:cs typeface="Times New Roman"/>
              </a:rPr>
              <a:t> </a:t>
            </a:r>
            <a:r>
              <a:rPr lang="en-US" sz="3200" dirty="0">
                <a:latin typeface="Times New Roman"/>
                <a:cs typeface="Times New Roman"/>
              </a:rPr>
              <a:t>Contact</a:t>
            </a:r>
          </a:p>
          <a:p>
            <a:pPr marL="12700">
              <a:lnSpc>
                <a:spcPct val="100000"/>
              </a:lnSpc>
              <a:spcBef>
                <a:spcPts val="1000"/>
              </a:spcBef>
            </a:pPr>
            <a:r>
              <a:rPr lang="en-US" sz="3200" spc="120" dirty="0">
                <a:latin typeface="Arial"/>
                <a:cs typeface="Arial"/>
              </a:rPr>
              <a:t></a:t>
            </a:r>
            <a:r>
              <a:rPr lang="en-US" sz="3200" spc="120" dirty="0">
                <a:latin typeface="Times New Roman"/>
                <a:cs typeface="Times New Roman"/>
              </a:rPr>
              <a:t>Face</a:t>
            </a:r>
            <a:endParaRPr lang="en-US" sz="3200" dirty="0">
              <a:latin typeface="Times New Roman"/>
              <a:cs typeface="Times New Roman"/>
            </a:endParaRPr>
          </a:p>
          <a:p>
            <a:pPr marL="12700">
              <a:lnSpc>
                <a:spcPct val="100000"/>
              </a:lnSpc>
              <a:spcBef>
                <a:spcPts val="994"/>
              </a:spcBef>
            </a:pPr>
            <a:r>
              <a:rPr lang="en-US" sz="3200" spc="75" dirty="0">
                <a:latin typeface="Arial"/>
                <a:cs typeface="Arial"/>
              </a:rPr>
              <a:t></a:t>
            </a:r>
            <a:r>
              <a:rPr lang="en-US" sz="3200" spc="75" dirty="0">
                <a:latin typeface="Times New Roman"/>
                <a:cs typeface="Times New Roman"/>
              </a:rPr>
              <a:t>Posture</a:t>
            </a:r>
            <a:endParaRPr lang="en-US" sz="3200" dirty="0">
              <a:latin typeface="Times New Roman"/>
              <a:cs typeface="Times New Roman"/>
            </a:endParaRPr>
          </a:p>
          <a:p>
            <a:pPr marL="12700">
              <a:lnSpc>
                <a:spcPct val="100000"/>
              </a:lnSpc>
              <a:spcBef>
                <a:spcPts val="1010"/>
              </a:spcBef>
            </a:pPr>
            <a:r>
              <a:rPr lang="en-US" sz="3200" spc="75" dirty="0">
                <a:latin typeface="Arial"/>
                <a:cs typeface="Arial"/>
              </a:rPr>
              <a:t></a:t>
            </a:r>
            <a:r>
              <a:rPr lang="en-US" sz="3200" spc="75" dirty="0">
                <a:latin typeface="Times New Roman"/>
                <a:cs typeface="Times New Roman"/>
              </a:rPr>
              <a:t>Gesture</a:t>
            </a:r>
            <a:endParaRPr lang="en-US" sz="3200" dirty="0">
              <a:latin typeface="Times New Roman"/>
              <a:cs typeface="Times New Roman"/>
            </a:endParaRPr>
          </a:p>
          <a:p>
            <a:pPr marL="12700">
              <a:lnSpc>
                <a:spcPct val="100000"/>
              </a:lnSpc>
              <a:spcBef>
                <a:spcPts val="994"/>
              </a:spcBef>
            </a:pPr>
            <a:r>
              <a:rPr lang="en-US" sz="3200" spc="70" dirty="0">
                <a:latin typeface="Arial"/>
                <a:cs typeface="Arial"/>
              </a:rPr>
              <a:t></a:t>
            </a:r>
            <a:r>
              <a:rPr lang="en-US" sz="3200" spc="70" dirty="0">
                <a:latin typeface="Times New Roman"/>
                <a:cs typeface="Times New Roman"/>
              </a:rPr>
              <a:t>Language</a:t>
            </a:r>
            <a:endParaRPr lang="en-US" sz="3200" dirty="0">
              <a:latin typeface="Times New Roman"/>
              <a:cs typeface="Times New Roman"/>
            </a:endParaRPr>
          </a:p>
          <a:p>
            <a:pPr marL="12700">
              <a:lnSpc>
                <a:spcPct val="100000"/>
              </a:lnSpc>
              <a:spcBef>
                <a:spcPts val="1000"/>
              </a:spcBef>
            </a:pPr>
            <a:r>
              <a:rPr lang="en-US" sz="3200" spc="100" dirty="0">
                <a:latin typeface="Arial"/>
                <a:cs typeface="Arial"/>
              </a:rPr>
              <a:t></a:t>
            </a:r>
            <a:r>
              <a:rPr lang="en-US" sz="3200" spc="100" dirty="0">
                <a:latin typeface="Times New Roman"/>
                <a:cs typeface="Times New Roman"/>
              </a:rPr>
              <a:t>Using </a:t>
            </a:r>
            <a:r>
              <a:rPr lang="en-US" sz="3200" spc="-30" dirty="0">
                <a:latin typeface="Times New Roman"/>
                <a:cs typeface="Times New Roman"/>
              </a:rPr>
              <a:t>Visual</a:t>
            </a:r>
            <a:r>
              <a:rPr lang="en-US" sz="3200" spc="-430" dirty="0">
                <a:latin typeface="Times New Roman"/>
                <a:cs typeface="Times New Roman"/>
              </a:rPr>
              <a:t> </a:t>
            </a:r>
            <a:r>
              <a:rPr lang="en-US" sz="3200" spc="-225" dirty="0">
                <a:latin typeface="Times New Roman"/>
                <a:cs typeface="Times New Roman"/>
              </a:rPr>
              <a:t>Aids</a:t>
            </a:r>
            <a:endParaRPr lang="en-US" sz="3200" dirty="0">
              <a:latin typeface="Times New Roman"/>
              <a:cs typeface="Times New Roman"/>
            </a:endParaRPr>
          </a:p>
        </p:txBody>
      </p:sp>
    </p:spTree>
    <p:extLst>
      <p:ext uri="{BB962C8B-B14F-4D97-AF65-F5344CB8AC3E}">
        <p14:creationId xmlns:p14="http://schemas.microsoft.com/office/powerpoint/2010/main" val="73113277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23441" y="185927"/>
            <a:ext cx="12068556" cy="6509005"/>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25135204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609860" y="334850"/>
            <a:ext cx="9775064" cy="769441"/>
          </a:xfrm>
          <a:prstGeom prst="rect">
            <a:avLst/>
          </a:prstGeom>
          <a:noFill/>
        </p:spPr>
        <p:txBody>
          <a:bodyPr wrap="square" rtlCol="0">
            <a:spAutoFit/>
          </a:bodyPr>
          <a:lstStyle/>
          <a:p>
            <a:pPr algn="ctr"/>
            <a:r>
              <a:rPr lang="en-US" sz="4400" b="1" dirty="0" smtClean="0"/>
              <a:t>Body language and possible meanings: </a:t>
            </a:r>
            <a:endParaRPr lang="en-US" sz="4400" b="1" dirty="0"/>
          </a:p>
        </p:txBody>
      </p:sp>
      <p:sp>
        <p:nvSpPr>
          <p:cNvPr id="4" name="TextBox 3"/>
          <p:cNvSpPr txBox="1"/>
          <p:nvPr/>
        </p:nvSpPr>
        <p:spPr>
          <a:xfrm>
            <a:off x="476518" y="1378039"/>
            <a:ext cx="11204619" cy="3539430"/>
          </a:xfrm>
          <a:prstGeom prst="rect">
            <a:avLst/>
          </a:prstGeom>
          <a:noFill/>
        </p:spPr>
        <p:txBody>
          <a:bodyPr wrap="square" rtlCol="0">
            <a:spAutoFit/>
          </a:bodyPr>
          <a:lstStyle/>
          <a:p>
            <a:pPr marL="342900" indent="-342900">
              <a:buFont typeface="+mj-lt"/>
              <a:buAutoNum type="arabicPeriod"/>
            </a:pPr>
            <a:r>
              <a:rPr lang="en-US" sz="2800" dirty="0"/>
              <a:t>Bowed posture, twiddling thumbs: I</a:t>
            </a:r>
            <a:r>
              <a:rPr lang="en-US" sz="2800" dirty="0" smtClean="0"/>
              <a:t>ndicate either frustration </a:t>
            </a:r>
            <a:r>
              <a:rPr lang="en-US" sz="2800" dirty="0"/>
              <a:t>or </a:t>
            </a:r>
            <a:r>
              <a:rPr lang="en-US" sz="2800" dirty="0" smtClean="0"/>
              <a:t>anger. </a:t>
            </a:r>
            <a:endParaRPr lang="en-US" sz="2800" dirty="0"/>
          </a:p>
          <a:p>
            <a:pPr marL="342900" indent="-342900">
              <a:buFont typeface="+mj-lt"/>
              <a:buAutoNum type="arabicPeriod"/>
            </a:pPr>
            <a:r>
              <a:rPr lang="en-US" sz="2800" dirty="0" err="1" smtClean="0"/>
              <a:t>Steepled</a:t>
            </a:r>
            <a:r>
              <a:rPr lang="en-US" sz="2800" dirty="0" smtClean="0"/>
              <a:t> </a:t>
            </a:r>
            <a:r>
              <a:rPr lang="en-US" sz="2800" dirty="0"/>
              <a:t>hands, sprawling sitting position: </a:t>
            </a:r>
            <a:r>
              <a:rPr lang="en-US" sz="2800" dirty="0" smtClean="0"/>
              <a:t>Confidence, self trust, position.</a:t>
            </a:r>
          </a:p>
          <a:p>
            <a:pPr marL="342900" indent="-342900">
              <a:buFont typeface="+mj-lt"/>
              <a:buAutoNum type="arabicPeriod"/>
            </a:pPr>
            <a:r>
              <a:rPr lang="en-US" sz="2800" dirty="0" smtClean="0"/>
              <a:t>Rubbing </a:t>
            </a:r>
            <a:r>
              <a:rPr lang="en-US" sz="2800" dirty="0"/>
              <a:t>hand through hair: I</a:t>
            </a:r>
            <a:r>
              <a:rPr lang="en-US" sz="2800" dirty="0" smtClean="0"/>
              <a:t>ndicate </a:t>
            </a:r>
            <a:r>
              <a:rPr lang="en-US" sz="2800" dirty="0"/>
              <a:t>frustration or deep thought. </a:t>
            </a:r>
          </a:p>
          <a:p>
            <a:pPr marL="342900" indent="-342900">
              <a:buFont typeface="+mj-lt"/>
              <a:buAutoNum type="arabicPeriod"/>
            </a:pPr>
            <a:r>
              <a:rPr lang="en-US" sz="2800" dirty="0" smtClean="0"/>
              <a:t>Open </a:t>
            </a:r>
            <a:r>
              <a:rPr lang="en-US" sz="2800" dirty="0"/>
              <a:t>hands, unbuttoned coat: </a:t>
            </a:r>
            <a:r>
              <a:rPr lang="en-US" sz="2800" dirty="0" smtClean="0"/>
              <a:t>Openness, friendliness, </a:t>
            </a:r>
            <a:r>
              <a:rPr lang="en-US" sz="2800" dirty="0"/>
              <a:t>and </a:t>
            </a:r>
            <a:r>
              <a:rPr lang="en-US" sz="2800" dirty="0" smtClean="0"/>
              <a:t>equality. </a:t>
            </a:r>
            <a:endParaRPr lang="en-US" sz="2800" dirty="0"/>
          </a:p>
          <a:p>
            <a:pPr marL="342900" indent="-342900">
              <a:buFont typeface="+mj-lt"/>
              <a:buAutoNum type="arabicPeriod"/>
            </a:pPr>
            <a:r>
              <a:rPr lang="en-US" sz="2800" dirty="0" smtClean="0"/>
              <a:t>Wringing </a:t>
            </a:r>
            <a:r>
              <a:rPr lang="en-US" sz="2800" dirty="0"/>
              <a:t>hands, tugging ears: S</a:t>
            </a:r>
            <a:r>
              <a:rPr lang="en-US" sz="2800" dirty="0" smtClean="0"/>
              <a:t>igns </a:t>
            </a:r>
            <a:r>
              <a:rPr lang="en-US" sz="2800" dirty="0"/>
              <a:t>of insecurity and </a:t>
            </a:r>
            <a:r>
              <a:rPr lang="en-US" sz="2800" dirty="0" smtClean="0"/>
              <a:t>doubt.</a:t>
            </a:r>
          </a:p>
          <a:p>
            <a:pPr marL="342900" indent="-342900">
              <a:buFont typeface="+mj-lt"/>
              <a:buAutoNum type="arabicPeriod"/>
            </a:pPr>
            <a:r>
              <a:rPr lang="en-US" sz="2800" spc="-5" dirty="0"/>
              <a:t>Shrugging of </a:t>
            </a:r>
            <a:r>
              <a:rPr lang="en-US" sz="2800" spc="-10" dirty="0" smtClean="0"/>
              <a:t>shoulders: </a:t>
            </a:r>
            <a:r>
              <a:rPr lang="en-US" sz="2800" spc="-5" dirty="0"/>
              <a:t>indicates indifference </a:t>
            </a:r>
            <a:r>
              <a:rPr lang="en-US" sz="2800" dirty="0"/>
              <a:t>&amp; </a:t>
            </a:r>
            <a:r>
              <a:rPr lang="en-US" sz="2800" spc="-65" dirty="0" smtClean="0"/>
              <a:t>unconcern.</a:t>
            </a:r>
          </a:p>
          <a:p>
            <a:pPr marL="342900" indent="-342900">
              <a:buFont typeface="+mj-lt"/>
              <a:buAutoNum type="arabicPeriod"/>
            </a:pPr>
            <a:r>
              <a:rPr lang="en-US" sz="2800" dirty="0"/>
              <a:t>Waving of hand to indicate good bye or draw the attention of a person</a:t>
            </a:r>
          </a:p>
          <a:p>
            <a:pPr marL="342900" indent="-342900">
              <a:buFont typeface="+mj-lt"/>
              <a:buAutoNum type="arabicPeriod"/>
            </a:pPr>
            <a:endParaRPr lang="en-US" sz="2800" dirty="0"/>
          </a:p>
        </p:txBody>
      </p:sp>
    </p:spTree>
    <p:extLst>
      <p:ext uri="{BB962C8B-B14F-4D97-AF65-F5344CB8AC3E}">
        <p14:creationId xmlns:p14="http://schemas.microsoft.com/office/powerpoint/2010/main" val="416616265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12192000" cy="6859905"/>
            <a:chOff x="0" y="0"/>
            <a:chExt cx="12192000" cy="6859905"/>
          </a:xfrm>
        </p:grpSpPr>
        <p:sp>
          <p:nvSpPr>
            <p:cNvPr id="3" name="object 3"/>
            <p:cNvSpPr/>
            <p:nvPr/>
          </p:nvSpPr>
          <p:spPr>
            <a:xfrm>
              <a:off x="0" y="0"/>
              <a:ext cx="12192000" cy="6858000"/>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0" y="0"/>
              <a:ext cx="2851404" cy="6859522"/>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0" y="0"/>
              <a:ext cx="182880" cy="6858000"/>
            </a:xfrm>
            <a:custGeom>
              <a:avLst/>
              <a:gdLst/>
              <a:ahLst/>
              <a:cxnLst/>
              <a:rect l="l" t="t" r="r" b="b"/>
              <a:pathLst>
                <a:path w="182880" h="6858000">
                  <a:moveTo>
                    <a:pt x="182880" y="0"/>
                  </a:moveTo>
                  <a:lnTo>
                    <a:pt x="0" y="0"/>
                  </a:lnTo>
                  <a:lnTo>
                    <a:pt x="0" y="6858000"/>
                  </a:lnTo>
                  <a:lnTo>
                    <a:pt x="182880" y="6858000"/>
                  </a:lnTo>
                  <a:lnTo>
                    <a:pt x="182880" y="0"/>
                  </a:lnTo>
                  <a:close/>
                </a:path>
              </a:pathLst>
            </a:custGeom>
            <a:solidFill>
              <a:srgbClr val="766E53"/>
            </a:solidFill>
          </p:spPr>
          <p:txBody>
            <a:bodyPr wrap="square" lIns="0" tIns="0" rIns="0" bIns="0" rtlCol="0"/>
            <a:lstStyle/>
            <a:p>
              <a:endParaRPr/>
            </a:p>
          </p:txBody>
        </p:sp>
      </p:grpSp>
      <p:sp>
        <p:nvSpPr>
          <p:cNvPr id="6" name="object 6"/>
          <p:cNvSpPr txBox="1">
            <a:spLocks noGrp="1"/>
          </p:cNvSpPr>
          <p:nvPr>
            <p:ph type="title"/>
          </p:nvPr>
        </p:nvSpPr>
        <p:spPr>
          <a:xfrm>
            <a:off x="688340" y="291211"/>
            <a:ext cx="10597515" cy="635000"/>
          </a:xfrm>
          <a:prstGeom prst="rect">
            <a:avLst/>
          </a:prstGeom>
        </p:spPr>
        <p:txBody>
          <a:bodyPr vert="horz" wrap="square" lIns="0" tIns="12065" rIns="0" bIns="0" rtlCol="0">
            <a:spAutoFit/>
          </a:bodyPr>
          <a:lstStyle/>
          <a:p>
            <a:pPr marL="12700">
              <a:lnSpc>
                <a:spcPct val="100000"/>
              </a:lnSpc>
              <a:spcBef>
                <a:spcPts val="95"/>
              </a:spcBef>
            </a:pPr>
            <a:r>
              <a:rPr sz="4000" b="1" spc="-5" dirty="0">
                <a:solidFill>
                  <a:schemeClr val="bg1"/>
                </a:solidFill>
                <a:latin typeface="Arial"/>
                <a:cs typeface="Arial"/>
              </a:rPr>
              <a:t>“</a:t>
            </a:r>
            <a:r>
              <a:rPr sz="4000" b="1" spc="-5" dirty="0">
                <a:solidFill>
                  <a:schemeClr val="bg1"/>
                </a:solidFill>
                <a:latin typeface="Times New Roman"/>
                <a:cs typeface="Times New Roman"/>
              </a:rPr>
              <a:t>BRAND YOU</a:t>
            </a:r>
            <a:r>
              <a:rPr sz="4000" b="1" spc="-5" dirty="0">
                <a:solidFill>
                  <a:schemeClr val="bg1"/>
                </a:solidFill>
                <a:latin typeface="Arial"/>
                <a:cs typeface="Arial"/>
              </a:rPr>
              <a:t>”</a:t>
            </a:r>
            <a:r>
              <a:rPr sz="4000" b="1" spc="-5" dirty="0">
                <a:solidFill>
                  <a:schemeClr val="bg1"/>
                </a:solidFill>
                <a:latin typeface="Times New Roman"/>
                <a:cs typeface="Times New Roman"/>
              </a:rPr>
              <a:t>--THE </a:t>
            </a:r>
            <a:r>
              <a:rPr sz="4000" b="1" spc="-50" dirty="0">
                <a:solidFill>
                  <a:schemeClr val="bg1"/>
                </a:solidFill>
                <a:latin typeface="Times New Roman"/>
                <a:cs typeface="Times New Roman"/>
              </a:rPr>
              <a:t>PACKAGE</a:t>
            </a:r>
            <a:r>
              <a:rPr sz="4000" b="1" spc="-140" dirty="0">
                <a:solidFill>
                  <a:schemeClr val="bg1"/>
                </a:solidFill>
                <a:latin typeface="Times New Roman"/>
                <a:cs typeface="Times New Roman"/>
              </a:rPr>
              <a:t> </a:t>
            </a:r>
            <a:r>
              <a:rPr sz="4000" b="1" spc="-25" dirty="0">
                <a:solidFill>
                  <a:schemeClr val="bg1"/>
                </a:solidFill>
                <a:latin typeface="Times New Roman"/>
                <a:cs typeface="Times New Roman"/>
              </a:rPr>
              <a:t>OVERVIEW</a:t>
            </a:r>
            <a:endParaRPr sz="4000" dirty="0">
              <a:solidFill>
                <a:schemeClr val="bg1"/>
              </a:solidFill>
              <a:latin typeface="Times New Roman"/>
              <a:cs typeface="Times New Roman"/>
            </a:endParaRPr>
          </a:p>
        </p:txBody>
      </p:sp>
      <p:graphicFrame>
        <p:nvGraphicFramePr>
          <p:cNvPr id="7" name="object 7"/>
          <p:cNvGraphicFramePr>
            <a:graphicFrameLocks noGrp="1"/>
          </p:cNvGraphicFramePr>
          <p:nvPr/>
        </p:nvGraphicFramePr>
        <p:xfrm>
          <a:off x="745362" y="1294066"/>
          <a:ext cx="11202667" cy="5516134"/>
        </p:xfrm>
        <a:graphic>
          <a:graphicData uri="http://schemas.openxmlformats.org/drawingml/2006/table">
            <a:tbl>
              <a:tblPr firstRow="1" bandRow="1">
                <a:tableStyleId>{2D5ABB26-0587-4C30-8999-92F81FD0307C}</a:tableStyleId>
              </a:tblPr>
              <a:tblGrid>
                <a:gridCol w="282575">
                  <a:extLst>
                    <a:ext uri="{9D8B030D-6E8A-4147-A177-3AD203B41FA5}">
                      <a16:colId xmlns:a16="http://schemas.microsoft.com/office/drawing/2014/main" val="20000"/>
                    </a:ext>
                  </a:extLst>
                </a:gridCol>
                <a:gridCol w="3578860">
                  <a:extLst>
                    <a:ext uri="{9D8B030D-6E8A-4147-A177-3AD203B41FA5}">
                      <a16:colId xmlns:a16="http://schemas.microsoft.com/office/drawing/2014/main" val="20001"/>
                    </a:ext>
                  </a:extLst>
                </a:gridCol>
                <a:gridCol w="1964689">
                  <a:extLst>
                    <a:ext uri="{9D8B030D-6E8A-4147-A177-3AD203B41FA5}">
                      <a16:colId xmlns:a16="http://schemas.microsoft.com/office/drawing/2014/main" val="20002"/>
                    </a:ext>
                  </a:extLst>
                </a:gridCol>
                <a:gridCol w="2481579">
                  <a:extLst>
                    <a:ext uri="{9D8B030D-6E8A-4147-A177-3AD203B41FA5}">
                      <a16:colId xmlns:a16="http://schemas.microsoft.com/office/drawing/2014/main" val="20003"/>
                    </a:ext>
                  </a:extLst>
                </a:gridCol>
                <a:gridCol w="2894964">
                  <a:extLst>
                    <a:ext uri="{9D8B030D-6E8A-4147-A177-3AD203B41FA5}">
                      <a16:colId xmlns:a16="http://schemas.microsoft.com/office/drawing/2014/main" val="20004"/>
                    </a:ext>
                  </a:extLst>
                </a:gridCol>
              </a:tblGrid>
              <a:tr h="825754">
                <a:tc>
                  <a:txBody>
                    <a:bodyPr/>
                    <a:lstStyle/>
                    <a:p>
                      <a:pPr>
                        <a:lnSpc>
                          <a:spcPct val="100000"/>
                        </a:lnSpc>
                      </a:pPr>
                      <a:endParaRPr sz="1700">
                        <a:latin typeface="Times New Roman"/>
                        <a:cs typeface="Times New Roman"/>
                      </a:endParaRPr>
                    </a:p>
                  </a:txBody>
                  <a:tcPr marL="0" marR="0" marT="0" marB="0">
                    <a:lnL w="28575">
                      <a:solidFill>
                        <a:srgbClr val="000000"/>
                      </a:solidFill>
                      <a:prstDash val="solid"/>
                    </a:lnL>
                    <a:lnR w="12700">
                      <a:solidFill>
                        <a:srgbClr val="000000"/>
                      </a:solidFill>
                      <a:prstDash val="solid"/>
                    </a:lnR>
                    <a:lnT w="28575">
                      <a:solidFill>
                        <a:srgbClr val="000000"/>
                      </a:solidFill>
                      <a:prstDash val="solid"/>
                    </a:lnT>
                    <a:lnB w="12700">
                      <a:solidFill>
                        <a:srgbClr val="000000"/>
                      </a:solidFill>
                      <a:prstDash val="solid"/>
                    </a:lnB>
                  </a:tcPr>
                </a:tc>
                <a:tc>
                  <a:txBody>
                    <a:bodyPr/>
                    <a:lstStyle/>
                    <a:p>
                      <a:pPr marL="624840">
                        <a:lnSpc>
                          <a:spcPct val="100000"/>
                        </a:lnSpc>
                        <a:spcBef>
                          <a:spcPts val="325"/>
                        </a:spcBef>
                      </a:pPr>
                      <a:r>
                        <a:rPr sz="1600" b="1" u="sng" spc="-15" dirty="0">
                          <a:solidFill>
                            <a:srgbClr val="0D0D0D"/>
                          </a:solidFill>
                          <a:uFill>
                            <a:solidFill>
                              <a:srgbClr val="0D0D0D"/>
                            </a:solidFill>
                          </a:uFill>
                          <a:latin typeface="Arial"/>
                          <a:cs typeface="Arial"/>
                        </a:rPr>
                        <a:t>IMAGE </a:t>
                      </a:r>
                      <a:r>
                        <a:rPr sz="1600" b="1" u="sng" spc="-5" dirty="0">
                          <a:solidFill>
                            <a:srgbClr val="0D0D0D"/>
                          </a:solidFill>
                          <a:uFill>
                            <a:solidFill>
                              <a:srgbClr val="0D0D0D"/>
                            </a:solidFill>
                          </a:uFill>
                          <a:latin typeface="Arial"/>
                          <a:cs typeface="Arial"/>
                        </a:rPr>
                        <a:t>&amp;</a:t>
                      </a:r>
                      <a:r>
                        <a:rPr sz="1600" b="1" u="sng" dirty="0">
                          <a:solidFill>
                            <a:srgbClr val="0D0D0D"/>
                          </a:solidFill>
                          <a:uFill>
                            <a:solidFill>
                              <a:srgbClr val="0D0D0D"/>
                            </a:solidFill>
                          </a:uFill>
                          <a:latin typeface="Arial"/>
                          <a:cs typeface="Arial"/>
                        </a:rPr>
                        <a:t> </a:t>
                      </a:r>
                      <a:r>
                        <a:rPr sz="1600" b="1" u="sng" spc="-15" dirty="0">
                          <a:solidFill>
                            <a:srgbClr val="0D0D0D"/>
                          </a:solidFill>
                          <a:uFill>
                            <a:solidFill>
                              <a:srgbClr val="0D0D0D"/>
                            </a:solidFill>
                          </a:uFill>
                          <a:latin typeface="Arial"/>
                          <a:cs typeface="Arial"/>
                        </a:rPr>
                        <a:t>APPEARANCE</a:t>
                      </a:r>
                      <a:endParaRPr sz="1600" dirty="0">
                        <a:latin typeface="Arial"/>
                        <a:cs typeface="Arial"/>
                      </a:endParaRPr>
                    </a:p>
                  </a:txBody>
                  <a:tcPr marL="0" marR="0" marT="41275" marB="0">
                    <a:lnL w="12700">
                      <a:solidFill>
                        <a:srgbClr val="000000"/>
                      </a:solidFill>
                      <a:prstDash val="solid"/>
                    </a:lnL>
                    <a:lnR w="12700">
                      <a:solidFill>
                        <a:srgbClr val="000000"/>
                      </a:solidFill>
                      <a:prstDash val="solid"/>
                    </a:lnR>
                    <a:lnT w="28575">
                      <a:solidFill>
                        <a:srgbClr val="000000"/>
                      </a:solidFill>
                      <a:prstDash val="solid"/>
                    </a:lnT>
                    <a:lnB w="12700">
                      <a:solidFill>
                        <a:srgbClr val="000000"/>
                      </a:solidFill>
                      <a:prstDash val="solid"/>
                    </a:lnB>
                  </a:tcPr>
                </a:tc>
                <a:tc>
                  <a:txBody>
                    <a:bodyPr/>
                    <a:lstStyle/>
                    <a:p>
                      <a:pPr marL="564515">
                        <a:lnSpc>
                          <a:spcPct val="100000"/>
                        </a:lnSpc>
                        <a:spcBef>
                          <a:spcPts val="325"/>
                        </a:spcBef>
                      </a:pPr>
                      <a:r>
                        <a:rPr sz="1600" b="1" u="sng" spc="-5" dirty="0">
                          <a:solidFill>
                            <a:srgbClr val="0D0D0D"/>
                          </a:solidFill>
                          <a:uFill>
                            <a:solidFill>
                              <a:srgbClr val="0D0D0D"/>
                            </a:solidFill>
                          </a:uFill>
                          <a:latin typeface="Arial"/>
                          <a:cs typeface="Arial"/>
                        </a:rPr>
                        <a:t>SPEECH</a:t>
                      </a:r>
                      <a:endParaRPr sz="1600">
                        <a:latin typeface="Arial"/>
                        <a:cs typeface="Arial"/>
                      </a:endParaRPr>
                    </a:p>
                  </a:txBody>
                  <a:tcPr marL="0" marR="0" marT="41275" marB="0">
                    <a:lnL w="12700">
                      <a:solidFill>
                        <a:srgbClr val="000000"/>
                      </a:solidFill>
                      <a:prstDash val="solid"/>
                    </a:lnL>
                    <a:lnR w="12700">
                      <a:solidFill>
                        <a:srgbClr val="000000"/>
                      </a:solidFill>
                      <a:prstDash val="solid"/>
                    </a:lnR>
                    <a:lnT w="28575">
                      <a:solidFill>
                        <a:srgbClr val="000000"/>
                      </a:solidFill>
                      <a:prstDash val="solid"/>
                    </a:lnT>
                    <a:lnB w="12700">
                      <a:solidFill>
                        <a:srgbClr val="000000"/>
                      </a:solidFill>
                      <a:prstDash val="solid"/>
                    </a:lnB>
                  </a:tcPr>
                </a:tc>
                <a:tc>
                  <a:txBody>
                    <a:bodyPr/>
                    <a:lstStyle/>
                    <a:p>
                      <a:pPr marL="880110" marR="152400" indent="-716915">
                        <a:lnSpc>
                          <a:spcPct val="100000"/>
                        </a:lnSpc>
                        <a:spcBef>
                          <a:spcPts val="325"/>
                        </a:spcBef>
                      </a:pPr>
                      <a:r>
                        <a:rPr sz="1600" b="1" u="sng" spc="-5" dirty="0">
                          <a:solidFill>
                            <a:srgbClr val="0D0D0D"/>
                          </a:solidFill>
                          <a:uFill>
                            <a:solidFill>
                              <a:srgbClr val="0D0D0D"/>
                            </a:solidFill>
                          </a:uFill>
                          <a:latin typeface="Arial"/>
                          <a:cs typeface="Arial"/>
                        </a:rPr>
                        <a:t>ETIQUETTE &amp;</a:t>
                      </a:r>
                      <a:r>
                        <a:rPr sz="1600" b="1" u="sng" spc="-35" dirty="0">
                          <a:solidFill>
                            <a:srgbClr val="0D0D0D"/>
                          </a:solidFill>
                          <a:uFill>
                            <a:solidFill>
                              <a:srgbClr val="0D0D0D"/>
                            </a:solidFill>
                          </a:uFill>
                          <a:latin typeface="Arial"/>
                          <a:cs typeface="Arial"/>
                        </a:rPr>
                        <a:t> </a:t>
                      </a:r>
                      <a:r>
                        <a:rPr sz="1600" b="1" u="sng" spc="-15" dirty="0">
                          <a:solidFill>
                            <a:srgbClr val="0D0D0D"/>
                          </a:solidFill>
                          <a:uFill>
                            <a:solidFill>
                              <a:srgbClr val="0D0D0D"/>
                            </a:solidFill>
                          </a:uFill>
                          <a:latin typeface="Arial"/>
                          <a:cs typeface="Arial"/>
                        </a:rPr>
                        <a:t>SOCIAL </a:t>
                      </a:r>
                      <a:r>
                        <a:rPr sz="1600" b="1" spc="-15" dirty="0">
                          <a:solidFill>
                            <a:srgbClr val="0D0D0D"/>
                          </a:solidFill>
                          <a:latin typeface="Arial"/>
                          <a:cs typeface="Arial"/>
                        </a:rPr>
                        <a:t> </a:t>
                      </a:r>
                      <a:r>
                        <a:rPr sz="1600" b="1" u="sng" spc="-5" dirty="0">
                          <a:solidFill>
                            <a:srgbClr val="0D0D0D"/>
                          </a:solidFill>
                          <a:uFill>
                            <a:solidFill>
                              <a:srgbClr val="0D0D0D"/>
                            </a:solidFill>
                          </a:uFill>
                          <a:latin typeface="Arial"/>
                          <a:cs typeface="Arial"/>
                        </a:rPr>
                        <a:t>SKILLS</a:t>
                      </a:r>
                      <a:endParaRPr sz="1600">
                        <a:latin typeface="Arial"/>
                        <a:cs typeface="Arial"/>
                      </a:endParaRPr>
                    </a:p>
                  </a:txBody>
                  <a:tcPr marL="0" marR="0" marT="41275" marB="0">
                    <a:lnL w="12700">
                      <a:solidFill>
                        <a:srgbClr val="000000"/>
                      </a:solidFill>
                      <a:prstDash val="solid"/>
                    </a:lnL>
                    <a:lnR w="12700">
                      <a:solidFill>
                        <a:srgbClr val="000000"/>
                      </a:solidFill>
                      <a:prstDash val="solid"/>
                    </a:lnR>
                    <a:lnT w="28575">
                      <a:solidFill>
                        <a:srgbClr val="000000"/>
                      </a:solidFill>
                      <a:prstDash val="solid"/>
                    </a:lnT>
                    <a:lnB w="12700">
                      <a:solidFill>
                        <a:srgbClr val="000000"/>
                      </a:solidFill>
                      <a:prstDash val="solid"/>
                    </a:lnB>
                  </a:tcPr>
                </a:tc>
                <a:tc>
                  <a:txBody>
                    <a:bodyPr/>
                    <a:lstStyle/>
                    <a:p>
                      <a:pPr marL="1165860" marR="799465" indent="-355600">
                        <a:lnSpc>
                          <a:spcPts val="2300"/>
                        </a:lnSpc>
                        <a:spcBef>
                          <a:spcPts val="85"/>
                        </a:spcBef>
                      </a:pPr>
                      <a:r>
                        <a:rPr sz="1600" b="1" u="sng" dirty="0">
                          <a:solidFill>
                            <a:srgbClr val="0D0D0D"/>
                          </a:solidFill>
                          <a:uFill>
                            <a:solidFill>
                              <a:srgbClr val="0D0D0D"/>
                            </a:solidFill>
                          </a:uFill>
                          <a:latin typeface="Arial"/>
                          <a:cs typeface="Arial"/>
                        </a:rPr>
                        <a:t>N</a:t>
                      </a:r>
                      <a:r>
                        <a:rPr sz="1600" b="1" u="sng" spc="-10" dirty="0">
                          <a:solidFill>
                            <a:srgbClr val="0D0D0D"/>
                          </a:solidFill>
                          <a:uFill>
                            <a:solidFill>
                              <a:srgbClr val="0D0D0D"/>
                            </a:solidFill>
                          </a:uFill>
                          <a:latin typeface="Arial"/>
                          <a:cs typeface="Arial"/>
                        </a:rPr>
                        <a:t>O</a:t>
                      </a:r>
                      <a:r>
                        <a:rPr sz="1600" b="1" u="sng" dirty="0">
                          <a:solidFill>
                            <a:srgbClr val="0D0D0D"/>
                          </a:solidFill>
                          <a:uFill>
                            <a:solidFill>
                              <a:srgbClr val="0D0D0D"/>
                            </a:solidFill>
                          </a:uFill>
                          <a:latin typeface="Arial"/>
                          <a:cs typeface="Arial"/>
                        </a:rPr>
                        <a:t>NVERB</a:t>
                      </a:r>
                      <a:r>
                        <a:rPr sz="1600" b="1" u="sng" spc="-50" dirty="0">
                          <a:solidFill>
                            <a:srgbClr val="0D0D0D"/>
                          </a:solidFill>
                          <a:uFill>
                            <a:solidFill>
                              <a:srgbClr val="0D0D0D"/>
                            </a:solidFill>
                          </a:uFill>
                          <a:latin typeface="Arial"/>
                          <a:cs typeface="Arial"/>
                        </a:rPr>
                        <a:t>A</a:t>
                      </a:r>
                      <a:r>
                        <a:rPr sz="1600" b="1" u="sng" dirty="0">
                          <a:solidFill>
                            <a:srgbClr val="0D0D0D"/>
                          </a:solidFill>
                          <a:uFill>
                            <a:solidFill>
                              <a:srgbClr val="0D0D0D"/>
                            </a:solidFill>
                          </a:uFill>
                          <a:latin typeface="Arial"/>
                          <a:cs typeface="Arial"/>
                        </a:rPr>
                        <a:t>L </a:t>
                      </a:r>
                      <a:r>
                        <a:rPr sz="1600" b="1" dirty="0">
                          <a:solidFill>
                            <a:srgbClr val="0D0D0D"/>
                          </a:solidFill>
                          <a:latin typeface="Arial"/>
                          <a:cs typeface="Arial"/>
                        </a:rPr>
                        <a:t> </a:t>
                      </a:r>
                      <a:r>
                        <a:rPr sz="1600" b="1" u="sng" spc="-5" dirty="0">
                          <a:solidFill>
                            <a:srgbClr val="0D0D0D"/>
                          </a:solidFill>
                          <a:uFill>
                            <a:solidFill>
                              <a:srgbClr val="0D0D0D"/>
                            </a:solidFill>
                          </a:uFill>
                          <a:latin typeface="Arial"/>
                          <a:cs typeface="Arial"/>
                        </a:rPr>
                        <a:t>CUES</a:t>
                      </a:r>
                      <a:endParaRPr sz="1600">
                        <a:latin typeface="Arial"/>
                        <a:cs typeface="Arial"/>
                      </a:endParaRPr>
                    </a:p>
                  </a:txBody>
                  <a:tcPr marL="0" marR="0" marT="10795" marB="0">
                    <a:lnL w="12700">
                      <a:solidFill>
                        <a:srgbClr val="000000"/>
                      </a:solidFill>
                      <a:prstDash val="solid"/>
                    </a:lnL>
                    <a:lnR w="28575">
                      <a:solidFill>
                        <a:srgbClr val="000000"/>
                      </a:solidFill>
                      <a:prstDash val="solid"/>
                    </a:lnR>
                    <a:lnT w="28575">
                      <a:solidFill>
                        <a:srgbClr val="000000"/>
                      </a:solidFill>
                      <a:prstDash val="solid"/>
                    </a:lnT>
                    <a:lnB w="12700">
                      <a:solidFill>
                        <a:srgbClr val="000000"/>
                      </a:solidFill>
                      <a:prstDash val="solid"/>
                    </a:lnB>
                  </a:tcPr>
                </a:tc>
                <a:extLst>
                  <a:ext uri="{0D108BD9-81ED-4DB2-BD59-A6C34878D82A}">
                    <a16:rowId xmlns:a16="http://schemas.microsoft.com/office/drawing/2014/main" val="10000"/>
                  </a:ext>
                </a:extLst>
              </a:tr>
              <a:tr h="1475739">
                <a:tc>
                  <a:txBody>
                    <a:bodyPr/>
                    <a:lstStyle/>
                    <a:p>
                      <a:pPr>
                        <a:lnSpc>
                          <a:spcPct val="100000"/>
                        </a:lnSpc>
                      </a:pPr>
                      <a:endParaRPr sz="1700">
                        <a:latin typeface="Times New Roman"/>
                        <a:cs typeface="Times New Roman"/>
                      </a:endParaRPr>
                    </a:p>
                  </a:txBody>
                  <a:tcPr marL="0" marR="0" marT="0" marB="0">
                    <a:lnL w="28575">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1440" marR="748030">
                        <a:lnSpc>
                          <a:spcPct val="100000"/>
                        </a:lnSpc>
                        <a:spcBef>
                          <a:spcPts val="325"/>
                        </a:spcBef>
                      </a:pPr>
                      <a:r>
                        <a:rPr sz="1600" spc="-5" dirty="0">
                          <a:solidFill>
                            <a:srgbClr val="0D0D0D"/>
                          </a:solidFill>
                          <a:latin typeface="Arial"/>
                          <a:cs typeface="Arial"/>
                        </a:rPr>
                        <a:t>PERSONAL</a:t>
                      </a:r>
                      <a:r>
                        <a:rPr sz="1600" spc="-215" dirty="0">
                          <a:solidFill>
                            <a:srgbClr val="0D0D0D"/>
                          </a:solidFill>
                          <a:latin typeface="Arial"/>
                          <a:cs typeface="Arial"/>
                        </a:rPr>
                        <a:t> </a:t>
                      </a:r>
                      <a:r>
                        <a:rPr sz="1600" spc="-5" dirty="0">
                          <a:solidFill>
                            <a:srgbClr val="0D0D0D"/>
                          </a:solidFill>
                          <a:latin typeface="Arial"/>
                          <a:cs typeface="Arial"/>
                        </a:rPr>
                        <a:t>APPEARANCE—  OVERALL</a:t>
                      </a:r>
                      <a:r>
                        <a:rPr sz="1600" spc="-65" dirty="0">
                          <a:solidFill>
                            <a:srgbClr val="0D0D0D"/>
                          </a:solidFill>
                          <a:latin typeface="Arial"/>
                          <a:cs typeface="Arial"/>
                        </a:rPr>
                        <a:t> </a:t>
                      </a:r>
                      <a:r>
                        <a:rPr sz="1600" spc="-5" dirty="0">
                          <a:solidFill>
                            <a:srgbClr val="0D0D0D"/>
                          </a:solidFill>
                          <a:latin typeface="Arial"/>
                          <a:cs typeface="Arial"/>
                        </a:rPr>
                        <a:t>IMAGE</a:t>
                      </a:r>
                      <a:endParaRPr sz="1600" dirty="0">
                        <a:latin typeface="Arial"/>
                        <a:cs typeface="Arial"/>
                      </a:endParaRPr>
                    </a:p>
                  </a:txBody>
                  <a:tcPr marL="0" marR="0" marT="4127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1440">
                        <a:lnSpc>
                          <a:spcPct val="100000"/>
                        </a:lnSpc>
                        <a:spcBef>
                          <a:spcPts val="325"/>
                        </a:spcBef>
                      </a:pPr>
                      <a:r>
                        <a:rPr sz="1600" spc="-5" dirty="0">
                          <a:solidFill>
                            <a:srgbClr val="0D0D0D"/>
                          </a:solidFill>
                          <a:latin typeface="Arial"/>
                          <a:cs typeface="Arial"/>
                        </a:rPr>
                        <a:t>VOCAL</a:t>
                      </a:r>
                      <a:endParaRPr sz="1600">
                        <a:latin typeface="Arial"/>
                        <a:cs typeface="Arial"/>
                      </a:endParaRPr>
                    </a:p>
                    <a:p>
                      <a:pPr marL="91440">
                        <a:lnSpc>
                          <a:spcPct val="100000"/>
                        </a:lnSpc>
                        <a:spcBef>
                          <a:spcPts val="384"/>
                        </a:spcBef>
                      </a:pPr>
                      <a:r>
                        <a:rPr sz="1600" spc="-15" dirty="0">
                          <a:solidFill>
                            <a:srgbClr val="0D0D0D"/>
                          </a:solidFill>
                          <a:latin typeface="Arial"/>
                          <a:cs typeface="Arial"/>
                        </a:rPr>
                        <a:t>TONE </a:t>
                      </a:r>
                      <a:r>
                        <a:rPr sz="1600" spc="-5" dirty="0">
                          <a:solidFill>
                            <a:srgbClr val="0D0D0D"/>
                          </a:solidFill>
                          <a:latin typeface="Arial"/>
                          <a:cs typeface="Arial"/>
                        </a:rPr>
                        <a:t>&amp;</a:t>
                      </a:r>
                      <a:r>
                        <a:rPr sz="1600" spc="10" dirty="0">
                          <a:solidFill>
                            <a:srgbClr val="0D0D0D"/>
                          </a:solidFill>
                          <a:latin typeface="Arial"/>
                          <a:cs typeface="Arial"/>
                        </a:rPr>
                        <a:t> </a:t>
                      </a:r>
                      <a:r>
                        <a:rPr sz="1600" spc="-15" dirty="0">
                          <a:solidFill>
                            <a:srgbClr val="0D0D0D"/>
                          </a:solidFill>
                          <a:latin typeface="Arial"/>
                          <a:cs typeface="Arial"/>
                        </a:rPr>
                        <a:t>RYTHM</a:t>
                      </a:r>
                      <a:endParaRPr sz="1600">
                        <a:latin typeface="Arial"/>
                        <a:cs typeface="Arial"/>
                      </a:endParaRPr>
                    </a:p>
                  </a:txBody>
                  <a:tcPr marL="0" marR="0" marT="4127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2075" marR="166370">
                        <a:lnSpc>
                          <a:spcPct val="110000"/>
                        </a:lnSpc>
                        <a:spcBef>
                          <a:spcPts val="130"/>
                        </a:spcBef>
                      </a:pPr>
                      <a:r>
                        <a:rPr sz="1600" spc="-5" dirty="0">
                          <a:solidFill>
                            <a:srgbClr val="0D0D0D"/>
                          </a:solidFill>
                          <a:latin typeface="Arial"/>
                          <a:cs typeface="Arial"/>
                        </a:rPr>
                        <a:t>USE </a:t>
                      </a:r>
                      <a:r>
                        <a:rPr sz="1600" spc="-10" dirty="0">
                          <a:solidFill>
                            <a:srgbClr val="0D0D0D"/>
                          </a:solidFill>
                          <a:latin typeface="Arial"/>
                          <a:cs typeface="Arial"/>
                        </a:rPr>
                        <a:t>OF </a:t>
                      </a:r>
                      <a:r>
                        <a:rPr sz="1600" spc="-5" dirty="0">
                          <a:solidFill>
                            <a:srgbClr val="0D0D0D"/>
                          </a:solidFill>
                          <a:latin typeface="Arial"/>
                          <a:cs typeface="Arial"/>
                        </a:rPr>
                        <a:t>TIME &amp;</a:t>
                      </a:r>
                      <a:r>
                        <a:rPr sz="1600" spc="-50" dirty="0">
                          <a:solidFill>
                            <a:srgbClr val="0D0D0D"/>
                          </a:solidFill>
                          <a:latin typeface="Arial"/>
                          <a:cs typeface="Arial"/>
                        </a:rPr>
                        <a:t> </a:t>
                      </a:r>
                      <a:r>
                        <a:rPr sz="1600" spc="-30" dirty="0">
                          <a:solidFill>
                            <a:srgbClr val="0D0D0D"/>
                          </a:solidFill>
                          <a:latin typeface="Arial"/>
                          <a:cs typeface="Arial"/>
                        </a:rPr>
                        <a:t>SPACE  </a:t>
                      </a:r>
                      <a:r>
                        <a:rPr sz="1600" spc="-25" dirty="0">
                          <a:solidFill>
                            <a:srgbClr val="0D0D0D"/>
                          </a:solidFill>
                          <a:latin typeface="Arial"/>
                          <a:cs typeface="Arial"/>
                        </a:rPr>
                        <a:t>PUNCTUALITY, </a:t>
                      </a:r>
                      <a:r>
                        <a:rPr sz="1600" spc="-5" dirty="0">
                          <a:solidFill>
                            <a:srgbClr val="0D0D0D"/>
                          </a:solidFill>
                          <a:latin typeface="Arial"/>
                          <a:cs typeface="Arial"/>
                        </a:rPr>
                        <a:t>&amp;  PERSONAL </a:t>
                      </a:r>
                      <a:r>
                        <a:rPr sz="1600" spc="-30" dirty="0">
                          <a:solidFill>
                            <a:srgbClr val="0D0D0D"/>
                          </a:solidFill>
                          <a:latin typeface="Arial"/>
                          <a:cs typeface="Arial"/>
                        </a:rPr>
                        <a:t>SPACE</a:t>
                      </a:r>
                      <a:r>
                        <a:rPr sz="1600" spc="-95" dirty="0">
                          <a:solidFill>
                            <a:srgbClr val="0D0D0D"/>
                          </a:solidFill>
                          <a:latin typeface="Arial"/>
                          <a:cs typeface="Arial"/>
                        </a:rPr>
                        <a:t> </a:t>
                      </a:r>
                      <a:r>
                        <a:rPr sz="1600" spc="-5" dirty="0">
                          <a:solidFill>
                            <a:srgbClr val="0D0D0D"/>
                          </a:solidFill>
                          <a:latin typeface="Arial"/>
                          <a:cs typeface="Arial"/>
                        </a:rPr>
                        <a:t>/</a:t>
                      </a:r>
                      <a:endParaRPr sz="1600">
                        <a:latin typeface="Arial"/>
                        <a:cs typeface="Arial"/>
                      </a:endParaRPr>
                    </a:p>
                    <a:p>
                      <a:pPr marL="92075">
                        <a:lnSpc>
                          <a:spcPct val="100000"/>
                        </a:lnSpc>
                      </a:pPr>
                      <a:r>
                        <a:rPr sz="1600" spc="-10" dirty="0">
                          <a:solidFill>
                            <a:srgbClr val="0D0D0D"/>
                          </a:solidFill>
                          <a:latin typeface="Arial"/>
                          <a:cs typeface="Arial"/>
                        </a:rPr>
                        <a:t>COMFORT</a:t>
                      </a:r>
                      <a:r>
                        <a:rPr sz="1600" spc="-5" dirty="0">
                          <a:solidFill>
                            <a:srgbClr val="0D0D0D"/>
                          </a:solidFill>
                          <a:latin typeface="Arial"/>
                          <a:cs typeface="Arial"/>
                        </a:rPr>
                        <a:t> ZONES</a:t>
                      </a:r>
                      <a:endParaRPr sz="1600">
                        <a:latin typeface="Arial"/>
                        <a:cs typeface="Arial"/>
                      </a:endParaRPr>
                    </a:p>
                  </a:txBody>
                  <a:tcPr marL="0" marR="0" marT="1651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2075" marR="664210">
                        <a:lnSpc>
                          <a:spcPct val="100000"/>
                        </a:lnSpc>
                        <a:spcBef>
                          <a:spcPts val="325"/>
                        </a:spcBef>
                      </a:pPr>
                      <a:r>
                        <a:rPr sz="1600" spc="-20" dirty="0">
                          <a:solidFill>
                            <a:srgbClr val="0D0D0D"/>
                          </a:solidFill>
                          <a:latin typeface="Arial"/>
                          <a:cs typeface="Arial"/>
                        </a:rPr>
                        <a:t>FACIAL </a:t>
                      </a:r>
                      <a:r>
                        <a:rPr sz="1600" spc="-5" dirty="0">
                          <a:solidFill>
                            <a:srgbClr val="0D0D0D"/>
                          </a:solidFill>
                          <a:latin typeface="Arial"/>
                          <a:cs typeface="Arial"/>
                        </a:rPr>
                        <a:t>&amp; </a:t>
                      </a:r>
                      <a:r>
                        <a:rPr sz="1600" spc="-10" dirty="0">
                          <a:solidFill>
                            <a:srgbClr val="0D0D0D"/>
                          </a:solidFill>
                          <a:latin typeface="Arial"/>
                          <a:cs typeface="Arial"/>
                        </a:rPr>
                        <a:t>EYE  </a:t>
                      </a:r>
                      <a:r>
                        <a:rPr sz="1600" spc="-5" dirty="0">
                          <a:solidFill>
                            <a:srgbClr val="0D0D0D"/>
                          </a:solidFill>
                          <a:latin typeface="Arial"/>
                          <a:cs typeface="Arial"/>
                        </a:rPr>
                        <a:t>EXPRESSONS</a:t>
                      </a:r>
                      <a:endParaRPr sz="1600">
                        <a:latin typeface="Arial"/>
                        <a:cs typeface="Arial"/>
                      </a:endParaRPr>
                    </a:p>
                    <a:p>
                      <a:pPr marL="92075" marR="529590">
                        <a:lnSpc>
                          <a:spcPct val="100000"/>
                        </a:lnSpc>
                        <a:spcBef>
                          <a:spcPts val="385"/>
                        </a:spcBef>
                      </a:pPr>
                      <a:r>
                        <a:rPr sz="1600" spc="-5" dirty="0">
                          <a:solidFill>
                            <a:srgbClr val="0D0D0D"/>
                          </a:solidFill>
                          <a:latin typeface="Arial"/>
                          <a:cs typeface="Arial"/>
                        </a:rPr>
                        <a:t>SMILING, FROWNING,  DIRECT </a:t>
                      </a:r>
                      <a:r>
                        <a:rPr sz="1600" spc="-10" dirty="0">
                          <a:solidFill>
                            <a:srgbClr val="0D0D0D"/>
                          </a:solidFill>
                          <a:latin typeface="Arial"/>
                          <a:cs typeface="Arial"/>
                        </a:rPr>
                        <a:t>EYE</a:t>
                      </a:r>
                      <a:r>
                        <a:rPr sz="1600" spc="-75" dirty="0">
                          <a:solidFill>
                            <a:srgbClr val="0D0D0D"/>
                          </a:solidFill>
                          <a:latin typeface="Arial"/>
                          <a:cs typeface="Arial"/>
                        </a:rPr>
                        <a:t> </a:t>
                      </a:r>
                      <a:r>
                        <a:rPr sz="1600" spc="-45" dirty="0">
                          <a:solidFill>
                            <a:srgbClr val="0D0D0D"/>
                          </a:solidFill>
                          <a:latin typeface="Arial"/>
                          <a:cs typeface="Arial"/>
                        </a:rPr>
                        <a:t>CONTACT,  </a:t>
                      </a:r>
                      <a:r>
                        <a:rPr sz="1600" spc="-10" dirty="0">
                          <a:solidFill>
                            <a:srgbClr val="0D0D0D"/>
                          </a:solidFill>
                          <a:latin typeface="Arial"/>
                          <a:cs typeface="Arial"/>
                        </a:rPr>
                        <a:t>EYE-ROLLING,</a:t>
                      </a:r>
                      <a:endParaRPr sz="1600">
                        <a:latin typeface="Arial"/>
                        <a:cs typeface="Arial"/>
                      </a:endParaRPr>
                    </a:p>
                  </a:txBody>
                  <a:tcPr marL="0" marR="0" marT="41275" marB="0">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1"/>
                  </a:ext>
                </a:extLst>
              </a:tr>
              <a:tr h="1806448">
                <a:tc>
                  <a:txBody>
                    <a:bodyPr/>
                    <a:lstStyle/>
                    <a:p>
                      <a:pPr>
                        <a:lnSpc>
                          <a:spcPct val="100000"/>
                        </a:lnSpc>
                      </a:pPr>
                      <a:endParaRPr sz="1700">
                        <a:latin typeface="Times New Roman"/>
                        <a:cs typeface="Times New Roman"/>
                      </a:endParaRPr>
                    </a:p>
                  </a:txBody>
                  <a:tcPr marL="0" marR="0" marT="0" marB="0">
                    <a:lnL w="28575">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1440">
                        <a:lnSpc>
                          <a:spcPct val="100000"/>
                        </a:lnSpc>
                        <a:spcBef>
                          <a:spcPts val="325"/>
                        </a:spcBef>
                      </a:pPr>
                      <a:r>
                        <a:rPr sz="1600" spc="-5" dirty="0">
                          <a:solidFill>
                            <a:srgbClr val="0D0D0D"/>
                          </a:solidFill>
                          <a:latin typeface="Arial"/>
                          <a:cs typeface="Arial"/>
                        </a:rPr>
                        <a:t>PERSONAL GROOMING</a:t>
                      </a:r>
                      <a:r>
                        <a:rPr sz="1600" spc="-35" dirty="0">
                          <a:solidFill>
                            <a:srgbClr val="0D0D0D"/>
                          </a:solidFill>
                          <a:latin typeface="Arial"/>
                          <a:cs typeface="Arial"/>
                        </a:rPr>
                        <a:t> </a:t>
                      </a:r>
                      <a:r>
                        <a:rPr sz="1600" spc="-5" dirty="0">
                          <a:solidFill>
                            <a:srgbClr val="0D0D0D"/>
                          </a:solidFill>
                          <a:latin typeface="Arial"/>
                          <a:cs typeface="Arial"/>
                        </a:rPr>
                        <a:t>&amp;</a:t>
                      </a:r>
                      <a:endParaRPr sz="1600">
                        <a:latin typeface="Arial"/>
                        <a:cs typeface="Arial"/>
                      </a:endParaRPr>
                    </a:p>
                    <a:p>
                      <a:pPr marL="91440">
                        <a:lnSpc>
                          <a:spcPct val="100000"/>
                        </a:lnSpc>
                      </a:pPr>
                      <a:r>
                        <a:rPr sz="1600" spc="-5" dirty="0">
                          <a:solidFill>
                            <a:srgbClr val="0D0D0D"/>
                          </a:solidFill>
                          <a:latin typeface="Arial"/>
                          <a:cs typeface="Arial"/>
                        </a:rPr>
                        <a:t>CLEANLINESS</a:t>
                      </a:r>
                      <a:endParaRPr sz="1600">
                        <a:latin typeface="Arial"/>
                        <a:cs typeface="Arial"/>
                      </a:endParaRPr>
                    </a:p>
                    <a:p>
                      <a:pPr marL="91440" marR="290830">
                        <a:lnSpc>
                          <a:spcPct val="100000"/>
                        </a:lnSpc>
                        <a:spcBef>
                          <a:spcPts val="385"/>
                        </a:spcBef>
                      </a:pPr>
                      <a:r>
                        <a:rPr sz="1600" spc="-5" dirty="0">
                          <a:solidFill>
                            <a:srgbClr val="0D0D0D"/>
                          </a:solidFill>
                          <a:latin typeface="Arial"/>
                          <a:cs typeface="Arial"/>
                        </a:rPr>
                        <a:t>HAIR, </a:t>
                      </a:r>
                      <a:r>
                        <a:rPr sz="1600" spc="-35" dirty="0">
                          <a:solidFill>
                            <a:srgbClr val="0D0D0D"/>
                          </a:solidFill>
                          <a:latin typeface="Arial"/>
                          <a:cs typeface="Arial"/>
                        </a:rPr>
                        <a:t>MAKEUP, </a:t>
                      </a:r>
                      <a:r>
                        <a:rPr sz="1600" spc="-20" dirty="0">
                          <a:solidFill>
                            <a:srgbClr val="0D0D0D"/>
                          </a:solidFill>
                          <a:latin typeface="Arial"/>
                          <a:cs typeface="Arial"/>
                        </a:rPr>
                        <a:t>SHAVEN,</a:t>
                      </a:r>
                      <a:r>
                        <a:rPr sz="1600" spc="-55" dirty="0">
                          <a:solidFill>
                            <a:srgbClr val="0D0D0D"/>
                          </a:solidFill>
                          <a:latin typeface="Arial"/>
                          <a:cs typeface="Arial"/>
                        </a:rPr>
                        <a:t> </a:t>
                      </a:r>
                      <a:r>
                        <a:rPr sz="1600" spc="-5" dirty="0">
                          <a:solidFill>
                            <a:srgbClr val="0D0D0D"/>
                          </a:solidFill>
                          <a:latin typeface="Arial"/>
                          <a:cs typeface="Arial"/>
                        </a:rPr>
                        <a:t>TEETH,  </a:t>
                      </a:r>
                      <a:r>
                        <a:rPr sz="1600" spc="-20" dirty="0">
                          <a:solidFill>
                            <a:srgbClr val="0D0D0D"/>
                          </a:solidFill>
                          <a:latin typeface="Arial"/>
                          <a:cs typeface="Arial"/>
                        </a:rPr>
                        <a:t>BREATH, </a:t>
                      </a:r>
                      <a:r>
                        <a:rPr sz="1600" spc="-5" dirty="0">
                          <a:solidFill>
                            <a:srgbClr val="0D0D0D"/>
                          </a:solidFill>
                          <a:latin typeface="Arial"/>
                          <a:cs typeface="Arial"/>
                        </a:rPr>
                        <a:t>BODY </a:t>
                      </a:r>
                      <a:r>
                        <a:rPr sz="1600" spc="-10" dirty="0">
                          <a:solidFill>
                            <a:srgbClr val="0D0D0D"/>
                          </a:solidFill>
                          <a:latin typeface="Arial"/>
                          <a:cs typeface="Arial"/>
                        </a:rPr>
                        <a:t>ODOR,  </a:t>
                      </a:r>
                      <a:r>
                        <a:rPr sz="1600" spc="-5" dirty="0">
                          <a:solidFill>
                            <a:srgbClr val="0D0D0D"/>
                          </a:solidFill>
                          <a:latin typeface="Arial"/>
                          <a:cs typeface="Arial"/>
                        </a:rPr>
                        <a:t>FINGERNAILS</a:t>
                      </a:r>
                      <a:endParaRPr sz="1600">
                        <a:latin typeface="Arial"/>
                        <a:cs typeface="Arial"/>
                      </a:endParaRPr>
                    </a:p>
                  </a:txBody>
                  <a:tcPr marL="0" marR="0" marT="4127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1440">
                        <a:lnSpc>
                          <a:spcPct val="100000"/>
                        </a:lnSpc>
                        <a:spcBef>
                          <a:spcPts val="325"/>
                        </a:spcBef>
                      </a:pPr>
                      <a:r>
                        <a:rPr sz="1600" spc="-5" dirty="0">
                          <a:solidFill>
                            <a:srgbClr val="0D0D0D"/>
                          </a:solidFill>
                          <a:latin typeface="Arial"/>
                          <a:cs typeface="Arial"/>
                        </a:rPr>
                        <a:t>VOLUME ,</a:t>
                      </a:r>
                      <a:r>
                        <a:rPr sz="1600" spc="5" dirty="0">
                          <a:solidFill>
                            <a:srgbClr val="0D0D0D"/>
                          </a:solidFill>
                          <a:latin typeface="Arial"/>
                          <a:cs typeface="Arial"/>
                        </a:rPr>
                        <a:t> </a:t>
                      </a:r>
                      <a:r>
                        <a:rPr sz="1600" spc="-5" dirty="0">
                          <a:solidFill>
                            <a:srgbClr val="0D0D0D"/>
                          </a:solidFill>
                          <a:latin typeface="Arial"/>
                          <a:cs typeface="Arial"/>
                        </a:rPr>
                        <a:t>PITCH,</a:t>
                      </a:r>
                      <a:endParaRPr sz="1600">
                        <a:latin typeface="Arial"/>
                        <a:cs typeface="Arial"/>
                      </a:endParaRPr>
                    </a:p>
                    <a:p>
                      <a:pPr marL="91440">
                        <a:lnSpc>
                          <a:spcPct val="100000"/>
                        </a:lnSpc>
                      </a:pPr>
                      <a:r>
                        <a:rPr sz="1600" spc="-5" dirty="0">
                          <a:solidFill>
                            <a:srgbClr val="0D0D0D"/>
                          </a:solidFill>
                          <a:latin typeface="Arial"/>
                          <a:cs typeface="Arial"/>
                        </a:rPr>
                        <a:t>&amp; </a:t>
                      </a:r>
                      <a:r>
                        <a:rPr sz="1600" spc="-35" dirty="0">
                          <a:solidFill>
                            <a:srgbClr val="0D0D0D"/>
                          </a:solidFill>
                          <a:latin typeface="Arial"/>
                          <a:cs typeface="Arial"/>
                        </a:rPr>
                        <a:t>PACE</a:t>
                      </a:r>
                      <a:endParaRPr sz="1600">
                        <a:latin typeface="Arial"/>
                        <a:cs typeface="Arial"/>
                      </a:endParaRPr>
                    </a:p>
                  </a:txBody>
                  <a:tcPr marL="0" marR="0" marT="4127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2075">
                        <a:lnSpc>
                          <a:spcPct val="100000"/>
                        </a:lnSpc>
                        <a:spcBef>
                          <a:spcPts val="325"/>
                        </a:spcBef>
                      </a:pPr>
                      <a:r>
                        <a:rPr sz="1600" spc="-10" dirty="0">
                          <a:solidFill>
                            <a:srgbClr val="0D0D0D"/>
                          </a:solidFill>
                          <a:latin typeface="Arial"/>
                          <a:cs typeface="Arial"/>
                        </a:rPr>
                        <a:t>TOUCHING</a:t>
                      </a:r>
                      <a:r>
                        <a:rPr sz="1600" spc="-15" dirty="0">
                          <a:solidFill>
                            <a:srgbClr val="0D0D0D"/>
                          </a:solidFill>
                          <a:latin typeface="Arial"/>
                          <a:cs typeface="Arial"/>
                        </a:rPr>
                        <a:t> </a:t>
                      </a:r>
                      <a:r>
                        <a:rPr sz="1600" spc="-10" dirty="0">
                          <a:solidFill>
                            <a:srgbClr val="0D0D0D"/>
                          </a:solidFill>
                          <a:latin typeface="Arial"/>
                          <a:cs typeface="Arial"/>
                        </a:rPr>
                        <a:t>PROTOCOL</a:t>
                      </a:r>
                      <a:endParaRPr sz="1600">
                        <a:latin typeface="Arial"/>
                        <a:cs typeface="Arial"/>
                      </a:endParaRPr>
                    </a:p>
                    <a:p>
                      <a:pPr marL="92075" marR="118110">
                        <a:lnSpc>
                          <a:spcPct val="100000"/>
                        </a:lnSpc>
                        <a:spcBef>
                          <a:spcPts val="385"/>
                        </a:spcBef>
                      </a:pPr>
                      <a:r>
                        <a:rPr sz="1600" spc="-5" dirty="0">
                          <a:solidFill>
                            <a:srgbClr val="0D0D0D"/>
                          </a:solidFill>
                          <a:latin typeface="Arial"/>
                          <a:cs typeface="Arial"/>
                        </a:rPr>
                        <a:t>GREETINGS =  </a:t>
                      </a:r>
                      <a:r>
                        <a:rPr sz="1600" dirty="0">
                          <a:solidFill>
                            <a:srgbClr val="0D0D0D"/>
                          </a:solidFill>
                          <a:latin typeface="Arial"/>
                          <a:cs typeface="Arial"/>
                        </a:rPr>
                        <a:t>HANDSHAKES,HU</a:t>
                      </a:r>
                      <a:r>
                        <a:rPr sz="1600" spc="-10" dirty="0">
                          <a:solidFill>
                            <a:srgbClr val="0D0D0D"/>
                          </a:solidFill>
                          <a:latin typeface="Arial"/>
                          <a:cs typeface="Arial"/>
                        </a:rPr>
                        <a:t>GG</a:t>
                      </a:r>
                      <a:r>
                        <a:rPr sz="1600" dirty="0">
                          <a:solidFill>
                            <a:srgbClr val="0D0D0D"/>
                          </a:solidFill>
                          <a:latin typeface="Arial"/>
                          <a:cs typeface="Arial"/>
                        </a:rPr>
                        <a:t>IN  </a:t>
                      </a:r>
                      <a:r>
                        <a:rPr sz="1600" spc="-10" dirty="0">
                          <a:solidFill>
                            <a:srgbClr val="0D0D0D"/>
                          </a:solidFill>
                          <a:latin typeface="Arial"/>
                          <a:cs typeface="Arial"/>
                        </a:rPr>
                        <a:t>G, </a:t>
                      </a:r>
                      <a:r>
                        <a:rPr sz="1600" spc="-5" dirty="0">
                          <a:solidFill>
                            <a:srgbClr val="0D0D0D"/>
                          </a:solidFill>
                          <a:latin typeface="Arial"/>
                          <a:cs typeface="Arial"/>
                        </a:rPr>
                        <a:t>KISSING, BOWING,  ETC.</a:t>
                      </a:r>
                      <a:endParaRPr sz="1600">
                        <a:latin typeface="Arial"/>
                        <a:cs typeface="Arial"/>
                      </a:endParaRPr>
                    </a:p>
                  </a:txBody>
                  <a:tcPr marL="0" marR="0" marT="4127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2075">
                        <a:lnSpc>
                          <a:spcPct val="100000"/>
                        </a:lnSpc>
                        <a:spcBef>
                          <a:spcPts val="325"/>
                        </a:spcBef>
                      </a:pPr>
                      <a:r>
                        <a:rPr sz="1600" spc="-5" dirty="0">
                          <a:solidFill>
                            <a:srgbClr val="0D0D0D"/>
                          </a:solidFill>
                          <a:latin typeface="Arial"/>
                          <a:cs typeface="Arial"/>
                        </a:rPr>
                        <a:t>GESTURES &amp;</a:t>
                      </a:r>
                      <a:r>
                        <a:rPr sz="1600" spc="-15" dirty="0">
                          <a:solidFill>
                            <a:srgbClr val="0D0D0D"/>
                          </a:solidFill>
                          <a:latin typeface="Arial"/>
                          <a:cs typeface="Arial"/>
                        </a:rPr>
                        <a:t> </a:t>
                      </a:r>
                      <a:r>
                        <a:rPr sz="1600" spc="-5" dirty="0">
                          <a:solidFill>
                            <a:srgbClr val="0D0D0D"/>
                          </a:solidFill>
                          <a:latin typeface="Arial"/>
                          <a:cs typeface="Arial"/>
                        </a:rPr>
                        <a:t>POSTURE</a:t>
                      </a:r>
                      <a:endParaRPr sz="1600">
                        <a:latin typeface="Arial"/>
                        <a:cs typeface="Arial"/>
                      </a:endParaRPr>
                    </a:p>
                    <a:p>
                      <a:pPr marL="92075" marR="418465">
                        <a:lnSpc>
                          <a:spcPct val="100000"/>
                        </a:lnSpc>
                        <a:spcBef>
                          <a:spcPts val="385"/>
                        </a:spcBef>
                      </a:pPr>
                      <a:r>
                        <a:rPr sz="1600" spc="-5" dirty="0">
                          <a:solidFill>
                            <a:srgbClr val="0D0D0D"/>
                          </a:solidFill>
                          <a:latin typeface="Arial"/>
                          <a:cs typeface="Arial"/>
                        </a:rPr>
                        <a:t>NODDING,</a:t>
                      </a:r>
                      <a:r>
                        <a:rPr sz="1600" spc="-65" dirty="0">
                          <a:solidFill>
                            <a:srgbClr val="0D0D0D"/>
                          </a:solidFill>
                          <a:latin typeface="Arial"/>
                          <a:cs typeface="Arial"/>
                        </a:rPr>
                        <a:t> </a:t>
                      </a:r>
                      <a:r>
                        <a:rPr sz="1600" spc="-5" dirty="0">
                          <a:solidFill>
                            <a:srgbClr val="0D0D0D"/>
                          </a:solidFill>
                          <a:latin typeface="Arial"/>
                          <a:cs typeface="Arial"/>
                        </a:rPr>
                        <a:t>SHRUGGING,  </a:t>
                      </a:r>
                      <a:r>
                        <a:rPr sz="1600" spc="-15" dirty="0">
                          <a:solidFill>
                            <a:srgbClr val="0D0D0D"/>
                          </a:solidFill>
                          <a:latin typeface="Arial"/>
                          <a:cs typeface="Arial"/>
                        </a:rPr>
                        <a:t>SCRATCHING </a:t>
                      </a:r>
                      <a:r>
                        <a:rPr sz="1600" spc="-5" dirty="0">
                          <a:solidFill>
                            <a:srgbClr val="0D0D0D"/>
                          </a:solidFill>
                          <a:latin typeface="Arial"/>
                          <a:cs typeface="Arial"/>
                        </a:rPr>
                        <a:t>HEAD,  </a:t>
                      </a:r>
                      <a:r>
                        <a:rPr sz="1600" spc="-25" dirty="0">
                          <a:solidFill>
                            <a:srgbClr val="0D0D0D"/>
                          </a:solidFill>
                          <a:latin typeface="Arial"/>
                          <a:cs typeface="Arial"/>
                        </a:rPr>
                        <a:t>PLAYING </a:t>
                      </a:r>
                      <a:r>
                        <a:rPr sz="1600" spc="-5" dirty="0">
                          <a:solidFill>
                            <a:srgbClr val="0D0D0D"/>
                          </a:solidFill>
                          <a:latin typeface="Arial"/>
                          <a:cs typeface="Arial"/>
                        </a:rPr>
                        <a:t>WITH HAIR,  SLOUCHING,</a:t>
                      </a:r>
                      <a:r>
                        <a:rPr sz="1600" spc="-25" dirty="0">
                          <a:solidFill>
                            <a:srgbClr val="0D0D0D"/>
                          </a:solidFill>
                          <a:latin typeface="Arial"/>
                          <a:cs typeface="Arial"/>
                        </a:rPr>
                        <a:t> </a:t>
                      </a:r>
                      <a:r>
                        <a:rPr sz="1600" spc="-35" dirty="0">
                          <a:solidFill>
                            <a:srgbClr val="0D0D0D"/>
                          </a:solidFill>
                          <a:latin typeface="Arial"/>
                          <a:cs typeface="Arial"/>
                        </a:rPr>
                        <a:t>YAWNING</a:t>
                      </a:r>
                      <a:endParaRPr sz="1600">
                        <a:latin typeface="Arial"/>
                        <a:cs typeface="Arial"/>
                      </a:endParaRPr>
                    </a:p>
                  </a:txBody>
                  <a:tcPr marL="0" marR="0" marT="41275" marB="0">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2"/>
                  </a:ext>
                </a:extLst>
              </a:tr>
              <a:tr h="1408193">
                <a:tc>
                  <a:txBody>
                    <a:bodyPr/>
                    <a:lstStyle/>
                    <a:p>
                      <a:pPr>
                        <a:lnSpc>
                          <a:spcPct val="100000"/>
                        </a:lnSpc>
                      </a:pPr>
                      <a:endParaRPr sz="1700">
                        <a:latin typeface="Times New Roman"/>
                        <a:cs typeface="Times New Roman"/>
                      </a:endParaRPr>
                    </a:p>
                  </a:txBody>
                  <a:tcPr marL="0" marR="0" marT="0" marB="0">
                    <a:lnL w="28575">
                      <a:solidFill>
                        <a:srgbClr val="000000"/>
                      </a:solidFill>
                      <a:prstDash val="solid"/>
                    </a:lnL>
                    <a:lnR w="12700">
                      <a:solidFill>
                        <a:srgbClr val="000000"/>
                      </a:solidFill>
                      <a:prstDash val="solid"/>
                    </a:lnR>
                    <a:lnT w="12700">
                      <a:solidFill>
                        <a:srgbClr val="000000"/>
                      </a:solidFill>
                      <a:prstDash val="solid"/>
                    </a:lnT>
                    <a:lnB w="28575">
                      <a:solidFill>
                        <a:srgbClr val="000000"/>
                      </a:solidFill>
                      <a:prstDash val="solid"/>
                    </a:lnB>
                  </a:tcPr>
                </a:tc>
                <a:tc>
                  <a:txBody>
                    <a:bodyPr/>
                    <a:lstStyle/>
                    <a:p>
                      <a:pPr marL="91440" marR="306705">
                        <a:lnSpc>
                          <a:spcPct val="100000"/>
                        </a:lnSpc>
                        <a:spcBef>
                          <a:spcPts val="330"/>
                        </a:spcBef>
                      </a:pPr>
                      <a:r>
                        <a:rPr sz="1600" spc="-5" dirty="0">
                          <a:solidFill>
                            <a:srgbClr val="0D0D0D"/>
                          </a:solidFill>
                          <a:latin typeface="Arial"/>
                          <a:cs typeface="Arial"/>
                        </a:rPr>
                        <a:t>PERSONAL STYLE--CLOTHING</a:t>
                      </a:r>
                      <a:r>
                        <a:rPr sz="1600" spc="-90" dirty="0">
                          <a:solidFill>
                            <a:srgbClr val="0D0D0D"/>
                          </a:solidFill>
                          <a:latin typeface="Arial"/>
                          <a:cs typeface="Arial"/>
                        </a:rPr>
                        <a:t> </a:t>
                      </a:r>
                      <a:r>
                        <a:rPr sz="1600" spc="-5" dirty="0">
                          <a:solidFill>
                            <a:srgbClr val="0D0D0D"/>
                          </a:solidFill>
                          <a:latin typeface="Arial"/>
                          <a:cs typeface="Arial"/>
                        </a:rPr>
                        <a:t>&amp;  ACCESSORIES</a:t>
                      </a:r>
                      <a:endParaRPr sz="1600">
                        <a:latin typeface="Arial"/>
                        <a:cs typeface="Arial"/>
                      </a:endParaRPr>
                    </a:p>
                    <a:p>
                      <a:pPr marL="91440">
                        <a:lnSpc>
                          <a:spcPct val="100000"/>
                        </a:lnSpc>
                        <a:spcBef>
                          <a:spcPts val="385"/>
                        </a:spcBef>
                      </a:pPr>
                      <a:r>
                        <a:rPr sz="1600" spc="-10" dirty="0">
                          <a:solidFill>
                            <a:srgbClr val="0D0D0D"/>
                          </a:solidFill>
                          <a:latin typeface="Arial"/>
                          <a:cs typeface="Arial"/>
                        </a:rPr>
                        <a:t>STYLE </a:t>
                      </a:r>
                      <a:r>
                        <a:rPr sz="1600" spc="-5" dirty="0">
                          <a:solidFill>
                            <a:srgbClr val="0D0D0D"/>
                          </a:solidFill>
                          <a:latin typeface="Arial"/>
                          <a:cs typeface="Arial"/>
                        </a:rPr>
                        <a:t>&amp;</a:t>
                      </a:r>
                      <a:r>
                        <a:rPr sz="1600" spc="10" dirty="0">
                          <a:solidFill>
                            <a:srgbClr val="0D0D0D"/>
                          </a:solidFill>
                          <a:latin typeface="Arial"/>
                          <a:cs typeface="Arial"/>
                        </a:rPr>
                        <a:t> </a:t>
                      </a:r>
                      <a:r>
                        <a:rPr sz="1600" spc="-5" dirty="0">
                          <a:solidFill>
                            <a:srgbClr val="0D0D0D"/>
                          </a:solidFill>
                          <a:latin typeface="Arial"/>
                          <a:cs typeface="Arial"/>
                        </a:rPr>
                        <a:t>COLOR</a:t>
                      </a:r>
                      <a:endParaRPr sz="1600">
                        <a:latin typeface="Arial"/>
                        <a:cs typeface="Arial"/>
                      </a:endParaRPr>
                    </a:p>
                  </a:txBody>
                  <a:tcPr marL="0" marR="0" marT="41910" marB="0">
                    <a:lnL w="12700">
                      <a:solidFill>
                        <a:srgbClr val="000000"/>
                      </a:solidFill>
                      <a:prstDash val="solid"/>
                    </a:lnL>
                    <a:lnR w="12700">
                      <a:solidFill>
                        <a:srgbClr val="000000"/>
                      </a:solidFill>
                      <a:prstDash val="solid"/>
                    </a:lnR>
                    <a:lnT w="12700">
                      <a:solidFill>
                        <a:srgbClr val="000000"/>
                      </a:solidFill>
                      <a:prstDash val="solid"/>
                    </a:lnT>
                    <a:lnB w="28575">
                      <a:solidFill>
                        <a:srgbClr val="000000"/>
                      </a:solidFill>
                      <a:prstDash val="solid"/>
                    </a:lnB>
                  </a:tcPr>
                </a:tc>
                <a:tc>
                  <a:txBody>
                    <a:bodyPr/>
                    <a:lstStyle/>
                    <a:p>
                      <a:pPr marL="91440" marR="663575">
                        <a:lnSpc>
                          <a:spcPts val="2300"/>
                        </a:lnSpc>
                        <a:spcBef>
                          <a:spcPts val="90"/>
                        </a:spcBef>
                      </a:pPr>
                      <a:r>
                        <a:rPr sz="1600" spc="-10" dirty="0">
                          <a:solidFill>
                            <a:srgbClr val="0D0D0D"/>
                          </a:solidFill>
                          <a:latin typeface="Arial"/>
                          <a:cs typeface="Arial"/>
                        </a:rPr>
                        <a:t>STYLE  </a:t>
                      </a:r>
                      <a:r>
                        <a:rPr sz="1600" spc="-5" dirty="0">
                          <a:solidFill>
                            <a:srgbClr val="0D0D0D"/>
                          </a:solidFill>
                          <a:latin typeface="Arial"/>
                          <a:cs typeface="Arial"/>
                        </a:rPr>
                        <a:t>FORMAL</a:t>
                      </a:r>
                      <a:r>
                        <a:rPr sz="1600" spc="-114" dirty="0">
                          <a:solidFill>
                            <a:srgbClr val="0D0D0D"/>
                          </a:solidFill>
                          <a:latin typeface="Arial"/>
                          <a:cs typeface="Arial"/>
                        </a:rPr>
                        <a:t> </a:t>
                      </a:r>
                      <a:r>
                        <a:rPr sz="1600" spc="-5" dirty="0">
                          <a:solidFill>
                            <a:srgbClr val="0D0D0D"/>
                          </a:solidFill>
                          <a:latin typeface="Arial"/>
                          <a:cs typeface="Arial"/>
                        </a:rPr>
                        <a:t>OR</a:t>
                      </a:r>
                      <a:endParaRPr sz="1600">
                        <a:latin typeface="Arial"/>
                        <a:cs typeface="Arial"/>
                      </a:endParaRPr>
                    </a:p>
                    <a:p>
                      <a:pPr marL="91440">
                        <a:lnSpc>
                          <a:spcPts val="1785"/>
                        </a:lnSpc>
                      </a:pPr>
                      <a:r>
                        <a:rPr sz="1600" spc="-15" dirty="0">
                          <a:solidFill>
                            <a:srgbClr val="0D0D0D"/>
                          </a:solidFill>
                          <a:latin typeface="Arial"/>
                          <a:cs typeface="Arial"/>
                        </a:rPr>
                        <a:t>CONVERSATIONA</a:t>
                      </a:r>
                      <a:endParaRPr sz="1600">
                        <a:latin typeface="Arial"/>
                        <a:cs typeface="Arial"/>
                      </a:endParaRPr>
                    </a:p>
                    <a:p>
                      <a:pPr marL="91440">
                        <a:lnSpc>
                          <a:spcPct val="100000"/>
                        </a:lnSpc>
                      </a:pPr>
                      <a:r>
                        <a:rPr sz="1600" dirty="0">
                          <a:solidFill>
                            <a:srgbClr val="0D0D0D"/>
                          </a:solidFill>
                          <a:latin typeface="Arial"/>
                          <a:cs typeface="Arial"/>
                        </a:rPr>
                        <a:t>L</a:t>
                      </a:r>
                      <a:endParaRPr sz="1600">
                        <a:latin typeface="Arial"/>
                        <a:cs typeface="Arial"/>
                      </a:endParaRPr>
                    </a:p>
                  </a:txBody>
                  <a:tcPr marL="0" marR="0" marT="11430" marB="0">
                    <a:lnL w="12700">
                      <a:solidFill>
                        <a:srgbClr val="000000"/>
                      </a:solidFill>
                      <a:prstDash val="solid"/>
                    </a:lnL>
                    <a:lnR w="12700">
                      <a:solidFill>
                        <a:srgbClr val="000000"/>
                      </a:solidFill>
                      <a:prstDash val="solid"/>
                    </a:lnR>
                    <a:lnT w="12700">
                      <a:solidFill>
                        <a:srgbClr val="000000"/>
                      </a:solidFill>
                      <a:prstDash val="solid"/>
                    </a:lnT>
                    <a:lnB w="28575">
                      <a:solidFill>
                        <a:srgbClr val="000000"/>
                      </a:solidFill>
                      <a:prstDash val="solid"/>
                    </a:lnB>
                  </a:tcPr>
                </a:tc>
                <a:tc>
                  <a:txBody>
                    <a:bodyPr/>
                    <a:lstStyle/>
                    <a:p>
                      <a:pPr marL="92075" marR="455930">
                        <a:lnSpc>
                          <a:spcPct val="110000"/>
                        </a:lnSpc>
                        <a:spcBef>
                          <a:spcPts val="140"/>
                        </a:spcBef>
                      </a:pPr>
                      <a:r>
                        <a:rPr sz="1600" spc="-5" dirty="0">
                          <a:solidFill>
                            <a:srgbClr val="0D0D0D"/>
                          </a:solidFill>
                          <a:latin typeface="Arial"/>
                          <a:cs typeface="Arial"/>
                        </a:rPr>
                        <a:t>SOCIAL</a:t>
                      </a:r>
                      <a:r>
                        <a:rPr sz="1600" spc="-130" dirty="0">
                          <a:solidFill>
                            <a:srgbClr val="0D0D0D"/>
                          </a:solidFill>
                          <a:latin typeface="Arial"/>
                          <a:cs typeface="Arial"/>
                        </a:rPr>
                        <a:t> </a:t>
                      </a:r>
                      <a:r>
                        <a:rPr sz="1600" spc="-10" dirty="0">
                          <a:solidFill>
                            <a:srgbClr val="0D0D0D"/>
                          </a:solidFill>
                          <a:latin typeface="Arial"/>
                          <a:cs typeface="Arial"/>
                        </a:rPr>
                        <a:t>PROTOCOL  </a:t>
                      </a:r>
                      <a:r>
                        <a:rPr sz="1600" spc="-5" dirty="0">
                          <a:solidFill>
                            <a:srgbClr val="0D0D0D"/>
                          </a:solidFill>
                          <a:latin typeface="Arial"/>
                          <a:cs typeface="Arial"/>
                        </a:rPr>
                        <a:t>DINING MANNERS,  </a:t>
                      </a:r>
                      <a:r>
                        <a:rPr sz="1600" spc="-15" dirty="0">
                          <a:solidFill>
                            <a:srgbClr val="0D0D0D"/>
                          </a:solidFill>
                          <a:latin typeface="Arial"/>
                          <a:cs typeface="Arial"/>
                        </a:rPr>
                        <a:t>CONVERSATIONAL</a:t>
                      </a:r>
                      <a:endParaRPr sz="1600">
                        <a:latin typeface="Arial"/>
                        <a:cs typeface="Arial"/>
                      </a:endParaRPr>
                    </a:p>
                    <a:p>
                      <a:pPr marL="92075">
                        <a:lnSpc>
                          <a:spcPct val="100000"/>
                        </a:lnSpc>
                      </a:pPr>
                      <a:r>
                        <a:rPr sz="1600" spc="-5" dirty="0">
                          <a:solidFill>
                            <a:srgbClr val="0D0D0D"/>
                          </a:solidFill>
                          <a:latin typeface="Arial"/>
                          <a:cs typeface="Arial"/>
                        </a:rPr>
                        <a:t>RULES, &amp;</a:t>
                      </a:r>
                      <a:r>
                        <a:rPr sz="1600" spc="-15" dirty="0">
                          <a:solidFill>
                            <a:srgbClr val="0D0D0D"/>
                          </a:solidFill>
                          <a:latin typeface="Arial"/>
                          <a:cs typeface="Arial"/>
                        </a:rPr>
                        <a:t> </a:t>
                      </a:r>
                      <a:r>
                        <a:rPr sz="1600" spc="-5" dirty="0">
                          <a:solidFill>
                            <a:srgbClr val="0D0D0D"/>
                          </a:solidFill>
                          <a:latin typeface="Arial"/>
                          <a:cs typeface="Arial"/>
                        </a:rPr>
                        <a:t>CELL</a:t>
                      </a:r>
                      <a:endParaRPr sz="1600">
                        <a:latin typeface="Arial"/>
                        <a:cs typeface="Arial"/>
                      </a:endParaRPr>
                    </a:p>
                    <a:p>
                      <a:pPr marL="92075">
                        <a:lnSpc>
                          <a:spcPct val="100000"/>
                        </a:lnSpc>
                      </a:pPr>
                      <a:r>
                        <a:rPr sz="1600" spc="-5" dirty="0">
                          <a:solidFill>
                            <a:srgbClr val="0D0D0D"/>
                          </a:solidFill>
                          <a:latin typeface="Arial"/>
                          <a:cs typeface="Arial"/>
                        </a:rPr>
                        <a:t>PHONES</a:t>
                      </a:r>
                      <a:endParaRPr sz="1600">
                        <a:latin typeface="Arial"/>
                        <a:cs typeface="Arial"/>
                      </a:endParaRPr>
                    </a:p>
                  </a:txBody>
                  <a:tcPr marL="0" marR="0" marT="17780" marB="0">
                    <a:lnL w="12700">
                      <a:solidFill>
                        <a:srgbClr val="000000"/>
                      </a:solidFill>
                      <a:prstDash val="solid"/>
                    </a:lnL>
                    <a:lnR w="12700">
                      <a:solidFill>
                        <a:srgbClr val="000000"/>
                      </a:solidFill>
                      <a:prstDash val="solid"/>
                    </a:lnR>
                    <a:lnT w="12700">
                      <a:solidFill>
                        <a:srgbClr val="000000"/>
                      </a:solidFill>
                      <a:prstDash val="solid"/>
                    </a:lnT>
                    <a:lnB w="28575">
                      <a:solidFill>
                        <a:srgbClr val="000000"/>
                      </a:solidFill>
                      <a:prstDash val="solid"/>
                    </a:lnB>
                  </a:tcPr>
                </a:tc>
                <a:tc>
                  <a:txBody>
                    <a:bodyPr/>
                    <a:lstStyle/>
                    <a:p>
                      <a:pPr marL="92075" marR="173990">
                        <a:lnSpc>
                          <a:spcPts val="2300"/>
                        </a:lnSpc>
                        <a:spcBef>
                          <a:spcPts val="90"/>
                        </a:spcBef>
                      </a:pPr>
                      <a:r>
                        <a:rPr sz="1600" spc="-20" dirty="0">
                          <a:solidFill>
                            <a:srgbClr val="0D0D0D"/>
                          </a:solidFill>
                          <a:latin typeface="Arial"/>
                          <a:cs typeface="Arial"/>
                        </a:rPr>
                        <a:t>ATTITUDE </a:t>
                      </a:r>
                      <a:r>
                        <a:rPr sz="1600" spc="-5" dirty="0">
                          <a:solidFill>
                            <a:srgbClr val="0D0D0D"/>
                          </a:solidFill>
                          <a:latin typeface="Arial"/>
                          <a:cs typeface="Arial"/>
                        </a:rPr>
                        <a:t>&amp; SELF</a:t>
                      </a:r>
                      <a:r>
                        <a:rPr sz="1600" spc="-45" dirty="0">
                          <a:solidFill>
                            <a:srgbClr val="0D0D0D"/>
                          </a:solidFill>
                          <a:latin typeface="Arial"/>
                          <a:cs typeface="Arial"/>
                        </a:rPr>
                        <a:t> </a:t>
                      </a:r>
                      <a:r>
                        <a:rPr sz="1600" spc="-5" dirty="0">
                          <a:solidFill>
                            <a:srgbClr val="0D0D0D"/>
                          </a:solidFill>
                          <a:latin typeface="Arial"/>
                          <a:cs typeface="Arial"/>
                        </a:rPr>
                        <a:t>ESTEEM  POSITIVE </a:t>
                      </a:r>
                      <a:r>
                        <a:rPr sz="1600" spc="-10" dirty="0">
                          <a:solidFill>
                            <a:srgbClr val="0D0D0D"/>
                          </a:solidFill>
                          <a:latin typeface="Arial"/>
                          <a:cs typeface="Arial"/>
                        </a:rPr>
                        <a:t>OR</a:t>
                      </a:r>
                      <a:r>
                        <a:rPr sz="1600" spc="20" dirty="0">
                          <a:solidFill>
                            <a:srgbClr val="0D0D0D"/>
                          </a:solidFill>
                          <a:latin typeface="Arial"/>
                          <a:cs typeface="Arial"/>
                        </a:rPr>
                        <a:t> </a:t>
                      </a:r>
                      <a:r>
                        <a:rPr sz="1600" spc="-20" dirty="0">
                          <a:solidFill>
                            <a:srgbClr val="0D0D0D"/>
                          </a:solidFill>
                          <a:latin typeface="Arial"/>
                          <a:cs typeface="Arial"/>
                        </a:rPr>
                        <a:t>NEGATIVE?</a:t>
                      </a:r>
                      <a:endParaRPr sz="1600" dirty="0">
                        <a:latin typeface="Arial"/>
                        <a:cs typeface="Arial"/>
                      </a:endParaRPr>
                    </a:p>
                    <a:p>
                      <a:pPr marL="92075">
                        <a:lnSpc>
                          <a:spcPct val="100000"/>
                        </a:lnSpc>
                        <a:spcBef>
                          <a:spcPts val="250"/>
                        </a:spcBef>
                      </a:pPr>
                      <a:r>
                        <a:rPr sz="1600" spc="-5" dirty="0">
                          <a:solidFill>
                            <a:srgbClr val="0D0D0D"/>
                          </a:solidFill>
                          <a:latin typeface="Arial"/>
                          <a:cs typeface="Arial"/>
                        </a:rPr>
                        <a:t>SELF-CONFIDENCE</a:t>
                      </a:r>
                      <a:endParaRPr sz="1600" dirty="0">
                        <a:latin typeface="Arial"/>
                        <a:cs typeface="Arial"/>
                      </a:endParaRPr>
                    </a:p>
                    <a:p>
                      <a:pPr marL="92075">
                        <a:lnSpc>
                          <a:spcPct val="100000"/>
                        </a:lnSpc>
                      </a:pPr>
                      <a:r>
                        <a:rPr sz="1600" spc="-5" dirty="0">
                          <a:solidFill>
                            <a:srgbClr val="0D0D0D"/>
                          </a:solidFill>
                          <a:latin typeface="Arial"/>
                          <a:cs typeface="Arial"/>
                        </a:rPr>
                        <a:t>LEVEL?</a:t>
                      </a:r>
                      <a:endParaRPr sz="1600" dirty="0">
                        <a:latin typeface="Arial"/>
                        <a:cs typeface="Arial"/>
                      </a:endParaRPr>
                    </a:p>
                  </a:txBody>
                  <a:tcPr marL="0" marR="0" marT="11430" marB="0">
                    <a:lnL w="12700">
                      <a:solidFill>
                        <a:srgbClr val="000000"/>
                      </a:solidFill>
                      <a:prstDash val="solid"/>
                    </a:lnL>
                    <a:lnR w="28575">
                      <a:solidFill>
                        <a:srgbClr val="000000"/>
                      </a:solidFill>
                      <a:prstDash val="solid"/>
                    </a:lnR>
                    <a:lnT w="12700">
                      <a:solidFill>
                        <a:srgbClr val="000000"/>
                      </a:solidFill>
                      <a:prstDash val="solid"/>
                    </a:lnT>
                    <a:lnB w="28575">
                      <a:solidFill>
                        <a:srgbClr val="000000"/>
                      </a:solidFill>
                      <a:prstDash val="solid"/>
                    </a:lnB>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76048754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47241" y="109169"/>
            <a:ext cx="10178415" cy="514350"/>
          </a:xfrm>
          <a:prstGeom prst="rect">
            <a:avLst/>
          </a:prstGeom>
        </p:spPr>
        <p:txBody>
          <a:bodyPr vert="horz" wrap="square" lIns="0" tIns="13335" rIns="0" bIns="0" rtlCol="0">
            <a:spAutoFit/>
          </a:bodyPr>
          <a:lstStyle/>
          <a:p>
            <a:pPr marL="12700">
              <a:lnSpc>
                <a:spcPct val="100000"/>
              </a:lnSpc>
              <a:spcBef>
                <a:spcPts val="105"/>
              </a:spcBef>
            </a:pPr>
            <a:r>
              <a:rPr sz="3200" b="1" dirty="0">
                <a:latin typeface="Times New Roman"/>
                <a:cs typeface="Times New Roman"/>
              </a:rPr>
              <a:t>NONVERBAL </a:t>
            </a:r>
            <a:r>
              <a:rPr sz="3200" b="1" spc="-15" dirty="0">
                <a:latin typeface="Times New Roman"/>
                <a:cs typeface="Times New Roman"/>
              </a:rPr>
              <a:t>COMMUNICATION</a:t>
            </a:r>
            <a:r>
              <a:rPr sz="3200" b="1" u="heavy" spc="-15" dirty="0">
                <a:uFill>
                  <a:solidFill>
                    <a:srgbClr val="252525"/>
                  </a:solidFill>
                </a:uFill>
                <a:latin typeface="Times New Roman"/>
                <a:cs typeface="Times New Roman"/>
              </a:rPr>
              <a:t> </a:t>
            </a:r>
            <a:r>
              <a:rPr sz="3200" b="1" u="heavy" dirty="0">
                <a:uFill>
                  <a:solidFill>
                    <a:srgbClr val="252525"/>
                  </a:solidFill>
                </a:uFill>
                <a:latin typeface="Arial"/>
                <a:cs typeface="Arial"/>
              </a:rPr>
              <a:t>“</a:t>
            </a:r>
            <a:r>
              <a:rPr sz="3200" b="1" u="heavy" dirty="0">
                <a:uFill>
                  <a:solidFill>
                    <a:srgbClr val="252525"/>
                  </a:solidFill>
                </a:uFill>
                <a:latin typeface="Times New Roman"/>
                <a:cs typeface="Times New Roman"/>
              </a:rPr>
              <a:t>THE</a:t>
            </a:r>
            <a:r>
              <a:rPr sz="3200" b="1" u="heavy" spc="-240" dirty="0">
                <a:uFill>
                  <a:solidFill>
                    <a:srgbClr val="252525"/>
                  </a:solidFill>
                </a:uFill>
                <a:latin typeface="Times New Roman"/>
                <a:cs typeface="Times New Roman"/>
              </a:rPr>
              <a:t> </a:t>
            </a:r>
            <a:r>
              <a:rPr sz="3200" b="1" u="heavy" dirty="0">
                <a:uFill>
                  <a:solidFill>
                    <a:srgbClr val="252525"/>
                  </a:solidFill>
                </a:uFill>
                <a:latin typeface="Times New Roman"/>
                <a:cs typeface="Times New Roman"/>
              </a:rPr>
              <a:t>ENTRANCE</a:t>
            </a:r>
            <a:r>
              <a:rPr sz="3200" b="1" u="heavy" dirty="0">
                <a:uFill>
                  <a:solidFill>
                    <a:srgbClr val="252525"/>
                  </a:solidFill>
                </a:uFill>
                <a:latin typeface="Arial"/>
                <a:cs typeface="Arial"/>
              </a:rPr>
              <a:t>”</a:t>
            </a:r>
            <a:endParaRPr sz="3200" dirty="0">
              <a:latin typeface="Arial"/>
              <a:cs typeface="Arial"/>
            </a:endParaRPr>
          </a:p>
        </p:txBody>
      </p:sp>
      <p:sp>
        <p:nvSpPr>
          <p:cNvPr id="3" name="object 3"/>
          <p:cNvSpPr txBox="1"/>
          <p:nvPr/>
        </p:nvSpPr>
        <p:spPr>
          <a:xfrm>
            <a:off x="1006246" y="1325626"/>
            <a:ext cx="4552315" cy="4827270"/>
          </a:xfrm>
          <a:prstGeom prst="rect">
            <a:avLst/>
          </a:prstGeom>
        </p:spPr>
        <p:txBody>
          <a:bodyPr vert="horz" wrap="square" lIns="0" tIns="12700" rIns="0" bIns="0" rtlCol="0">
            <a:spAutoFit/>
          </a:bodyPr>
          <a:lstStyle/>
          <a:p>
            <a:pPr marL="301625" marR="0" lvl="0" indent="0" algn="ctr" defTabSz="914400" rtl="0" eaLnBrk="1" fontAlgn="auto" latinLnBrk="0" hangingPunct="1">
              <a:lnSpc>
                <a:spcPct val="100000"/>
              </a:lnSpc>
              <a:spcBef>
                <a:spcPts val="100"/>
              </a:spcBef>
              <a:spcAft>
                <a:spcPts val="0"/>
              </a:spcAft>
              <a:buClrTx/>
              <a:buSzTx/>
              <a:buFontTx/>
              <a:buNone/>
              <a:tabLst/>
              <a:defRPr/>
            </a:pPr>
            <a:r>
              <a:rPr kumimoji="0" sz="2400" b="1" i="0" u="heavy" strike="noStrike" kern="1200" cap="none" spc="-5" normalizeH="0" baseline="0" noProof="0" dirty="0">
                <a:ln>
                  <a:noFill/>
                </a:ln>
                <a:solidFill>
                  <a:srgbClr val="0D0D0D"/>
                </a:solidFill>
                <a:effectLst/>
                <a:uLnTx/>
                <a:uFill>
                  <a:solidFill>
                    <a:srgbClr val="0D0D0D"/>
                  </a:solidFill>
                </a:uFill>
                <a:latin typeface="Times New Roman"/>
                <a:ea typeface="+mn-ea"/>
                <a:cs typeface="Times New Roman"/>
              </a:rPr>
              <a:t>DO:</a:t>
            </a:r>
            <a:endParaRPr kumimoji="0" sz="2400" b="0" i="0" u="none" strike="noStrike" kern="1200" cap="none" spc="0" normalizeH="0" baseline="0" noProof="0" dirty="0">
              <a:ln>
                <a:noFill/>
              </a:ln>
              <a:solidFill>
                <a:prstClr val="black"/>
              </a:solidFill>
              <a:effectLst/>
              <a:uLnTx/>
              <a:uFillTx/>
              <a:latin typeface="Times New Roman"/>
              <a:ea typeface="+mn-ea"/>
              <a:cs typeface="Times New Roman"/>
            </a:endParaRPr>
          </a:p>
          <a:p>
            <a:pPr marL="0" marR="0" lvl="0" indent="0" algn="l" defTabSz="914400" rtl="0" eaLnBrk="1" fontAlgn="auto" latinLnBrk="0" hangingPunct="1">
              <a:lnSpc>
                <a:spcPct val="100000"/>
              </a:lnSpc>
              <a:spcBef>
                <a:spcPts val="50"/>
              </a:spcBef>
              <a:spcAft>
                <a:spcPts val="0"/>
              </a:spcAft>
              <a:buClrTx/>
              <a:buSzTx/>
              <a:buFontTx/>
              <a:buNone/>
              <a:tabLst/>
              <a:defRPr/>
            </a:pPr>
            <a:endParaRPr kumimoji="0" sz="3700" b="0" i="0" u="none" strike="noStrike" kern="1200" cap="none" spc="0" normalizeH="0" baseline="0" noProof="0" dirty="0">
              <a:ln>
                <a:noFill/>
              </a:ln>
              <a:solidFill>
                <a:prstClr val="black"/>
              </a:solidFill>
              <a:effectLst/>
              <a:uLnTx/>
              <a:uFillTx/>
              <a:latin typeface="Times New Roman"/>
              <a:ea typeface="+mn-ea"/>
              <a:cs typeface="Times New Roman"/>
            </a:endParaRPr>
          </a:p>
          <a:p>
            <a:pPr marL="354965" marR="0" lvl="0" indent="-342900" algn="l" defTabSz="914400" rtl="0" eaLnBrk="1" fontAlgn="auto" latinLnBrk="0" hangingPunct="1">
              <a:lnSpc>
                <a:spcPct val="100000"/>
              </a:lnSpc>
              <a:spcBef>
                <a:spcPts val="0"/>
              </a:spcBef>
              <a:spcAft>
                <a:spcPts val="0"/>
              </a:spcAft>
              <a:buClr>
                <a:srgbClr val="A42F0F"/>
              </a:buClr>
              <a:buSzTx/>
              <a:buFont typeface="Arial"/>
              <a:buChar char=""/>
              <a:tabLst>
                <a:tab pos="355600" algn="l"/>
              </a:tabLst>
              <a:defRPr/>
            </a:pPr>
            <a:r>
              <a:rPr kumimoji="0" sz="2400" b="0" i="0" u="heavy" strike="noStrike" kern="1200" cap="none" spc="-5" normalizeH="0" baseline="0" noProof="0" dirty="0">
                <a:ln>
                  <a:noFill/>
                </a:ln>
                <a:solidFill>
                  <a:srgbClr val="0D0D0D"/>
                </a:solidFill>
                <a:effectLst/>
                <a:uLnTx/>
                <a:uFill>
                  <a:solidFill>
                    <a:srgbClr val="0D0D0D"/>
                  </a:solidFill>
                </a:uFill>
                <a:latin typeface="Times New Roman"/>
                <a:ea typeface="+mn-ea"/>
                <a:cs typeface="Times New Roman"/>
              </a:rPr>
              <a:t>MAKE </a:t>
            </a:r>
            <a:r>
              <a:rPr kumimoji="0" sz="2400" b="0" i="0" u="heavy" strike="noStrike" kern="1200" cap="none" spc="0" normalizeH="0" baseline="0" noProof="0" dirty="0">
                <a:ln>
                  <a:noFill/>
                </a:ln>
                <a:solidFill>
                  <a:srgbClr val="0D0D0D"/>
                </a:solidFill>
                <a:effectLst/>
                <a:uLnTx/>
                <a:uFill>
                  <a:solidFill>
                    <a:srgbClr val="0D0D0D"/>
                  </a:solidFill>
                </a:uFill>
                <a:latin typeface="Times New Roman"/>
                <a:ea typeface="+mn-ea"/>
                <a:cs typeface="Times New Roman"/>
              </a:rPr>
              <a:t>AN</a:t>
            </a:r>
            <a:r>
              <a:rPr kumimoji="0" sz="2400" b="0" i="0" u="heavy" strike="noStrike" kern="1200" cap="none" spc="-125" normalizeH="0" baseline="0" noProof="0" dirty="0">
                <a:ln>
                  <a:noFill/>
                </a:ln>
                <a:solidFill>
                  <a:srgbClr val="0D0D0D"/>
                </a:solidFill>
                <a:effectLst/>
                <a:uLnTx/>
                <a:uFill>
                  <a:solidFill>
                    <a:srgbClr val="0D0D0D"/>
                  </a:solidFill>
                </a:uFill>
                <a:latin typeface="Times New Roman"/>
                <a:ea typeface="+mn-ea"/>
                <a:cs typeface="Times New Roman"/>
              </a:rPr>
              <a:t> </a:t>
            </a:r>
            <a:r>
              <a:rPr kumimoji="0" sz="2400" b="0" i="0" u="heavy" strike="noStrike" kern="1200" cap="none" spc="-5" normalizeH="0" baseline="0" noProof="0" dirty="0">
                <a:ln>
                  <a:noFill/>
                </a:ln>
                <a:solidFill>
                  <a:srgbClr val="0D0D0D"/>
                </a:solidFill>
                <a:effectLst/>
                <a:uLnTx/>
                <a:uFill>
                  <a:solidFill>
                    <a:srgbClr val="0D0D0D"/>
                  </a:solidFill>
                </a:uFill>
                <a:latin typeface="Times New Roman"/>
                <a:ea typeface="+mn-ea"/>
                <a:cs typeface="Times New Roman"/>
              </a:rPr>
              <a:t>ENTRANCE</a:t>
            </a:r>
            <a:endParaRPr kumimoji="0" sz="2400" b="0" i="0" u="none" strike="noStrike" kern="1200" cap="none" spc="0" normalizeH="0" baseline="0" noProof="0" dirty="0">
              <a:ln>
                <a:noFill/>
              </a:ln>
              <a:solidFill>
                <a:prstClr val="black"/>
              </a:solidFill>
              <a:effectLst/>
              <a:uLnTx/>
              <a:uFillTx/>
              <a:latin typeface="Times New Roman"/>
              <a:ea typeface="+mn-ea"/>
              <a:cs typeface="Times New Roman"/>
            </a:endParaRPr>
          </a:p>
          <a:p>
            <a:pPr marL="354965" marR="0" lvl="0" indent="-342900" algn="l" defTabSz="914400" rtl="0" eaLnBrk="1" fontAlgn="auto" latinLnBrk="0" hangingPunct="1">
              <a:lnSpc>
                <a:spcPct val="100000"/>
              </a:lnSpc>
              <a:spcBef>
                <a:spcPts val="715"/>
              </a:spcBef>
              <a:spcAft>
                <a:spcPts val="0"/>
              </a:spcAft>
              <a:buClr>
                <a:srgbClr val="A42F0F"/>
              </a:buClr>
              <a:buSzTx/>
              <a:buFont typeface="Arial"/>
              <a:buChar char=""/>
              <a:tabLst>
                <a:tab pos="355600" algn="l"/>
              </a:tabLst>
              <a:defRPr/>
            </a:pPr>
            <a:r>
              <a:rPr kumimoji="0" sz="2400" b="0" i="0" u="heavy" strike="noStrike" kern="1200" cap="none" spc="-5" normalizeH="0" baseline="0" noProof="0" dirty="0">
                <a:ln>
                  <a:noFill/>
                </a:ln>
                <a:solidFill>
                  <a:srgbClr val="0D0D0D"/>
                </a:solidFill>
                <a:effectLst/>
                <a:uLnTx/>
                <a:uFill>
                  <a:solidFill>
                    <a:srgbClr val="0D0D0D"/>
                  </a:solidFill>
                </a:uFill>
                <a:latin typeface="Times New Roman"/>
                <a:ea typeface="+mn-ea"/>
                <a:cs typeface="Times New Roman"/>
              </a:rPr>
              <a:t>COMMAND</a:t>
            </a:r>
            <a:r>
              <a:rPr kumimoji="0" sz="2400" b="0" i="0" u="heavy" strike="noStrike" kern="1200" cap="none" spc="-100" normalizeH="0" baseline="0" noProof="0" dirty="0">
                <a:ln>
                  <a:noFill/>
                </a:ln>
                <a:solidFill>
                  <a:srgbClr val="0D0D0D"/>
                </a:solidFill>
                <a:effectLst/>
                <a:uLnTx/>
                <a:uFill>
                  <a:solidFill>
                    <a:srgbClr val="0D0D0D"/>
                  </a:solidFill>
                </a:uFill>
                <a:latin typeface="Times New Roman"/>
                <a:ea typeface="+mn-ea"/>
                <a:cs typeface="Times New Roman"/>
              </a:rPr>
              <a:t> </a:t>
            </a:r>
            <a:r>
              <a:rPr kumimoji="0" sz="2400" b="0" i="0" u="heavy" strike="noStrike" kern="1200" cap="none" spc="-35" normalizeH="0" baseline="0" noProof="0" dirty="0">
                <a:ln>
                  <a:noFill/>
                </a:ln>
                <a:solidFill>
                  <a:srgbClr val="0D0D0D"/>
                </a:solidFill>
                <a:effectLst/>
                <a:uLnTx/>
                <a:uFill>
                  <a:solidFill>
                    <a:srgbClr val="0D0D0D"/>
                  </a:solidFill>
                </a:uFill>
                <a:latin typeface="Times New Roman"/>
                <a:ea typeface="+mn-ea"/>
                <a:cs typeface="Times New Roman"/>
              </a:rPr>
              <a:t>ATTENTION</a:t>
            </a:r>
            <a:endParaRPr kumimoji="0" sz="2400" b="0" i="0" u="none" strike="noStrike" kern="1200" cap="none" spc="0" normalizeH="0" baseline="0" noProof="0" dirty="0">
              <a:ln>
                <a:noFill/>
              </a:ln>
              <a:solidFill>
                <a:prstClr val="black"/>
              </a:solidFill>
              <a:effectLst/>
              <a:uLnTx/>
              <a:uFillTx/>
              <a:latin typeface="Times New Roman"/>
              <a:ea typeface="+mn-ea"/>
              <a:cs typeface="Times New Roman"/>
            </a:endParaRPr>
          </a:p>
          <a:p>
            <a:pPr marL="469265" marR="0" lvl="0" indent="0" algn="l" defTabSz="914400" rtl="0" eaLnBrk="1" fontAlgn="auto" latinLnBrk="0" hangingPunct="1">
              <a:lnSpc>
                <a:spcPct val="100000"/>
              </a:lnSpc>
              <a:spcBef>
                <a:spcPts val="705"/>
              </a:spcBef>
              <a:spcAft>
                <a:spcPts val="0"/>
              </a:spcAft>
              <a:buClrTx/>
              <a:buSzTx/>
              <a:buFontTx/>
              <a:buNone/>
              <a:tabLst/>
              <a:defRPr/>
            </a:pPr>
            <a:r>
              <a:rPr kumimoji="0" sz="2400" b="0" i="0" u="none" strike="noStrike" kern="1200" cap="none" spc="75" normalizeH="0" baseline="0" noProof="0" dirty="0">
                <a:ln>
                  <a:noFill/>
                </a:ln>
                <a:solidFill>
                  <a:srgbClr val="A42F0F"/>
                </a:solidFill>
                <a:effectLst/>
                <a:uLnTx/>
                <a:uFillTx/>
                <a:latin typeface="Arial"/>
                <a:ea typeface="+mn-ea"/>
                <a:cs typeface="Arial"/>
              </a:rPr>
              <a:t></a:t>
            </a:r>
            <a:r>
              <a:rPr kumimoji="0" sz="2400" b="0" i="0" u="none" strike="noStrike" kern="1200" cap="none" spc="75" normalizeH="0" baseline="0" noProof="0" dirty="0">
                <a:ln>
                  <a:noFill/>
                </a:ln>
                <a:solidFill>
                  <a:srgbClr val="0D0D0D"/>
                </a:solidFill>
                <a:effectLst/>
                <a:uLnTx/>
                <a:uFillTx/>
                <a:latin typeface="Times New Roman"/>
                <a:ea typeface="+mn-ea"/>
                <a:cs typeface="Times New Roman"/>
              </a:rPr>
              <a:t>PROPER</a:t>
            </a:r>
            <a:r>
              <a:rPr kumimoji="0" sz="2400" b="0" i="0" u="none" strike="noStrike" kern="1200" cap="none" spc="5" normalizeH="0" baseline="0" noProof="0" dirty="0">
                <a:ln>
                  <a:noFill/>
                </a:ln>
                <a:solidFill>
                  <a:srgbClr val="0D0D0D"/>
                </a:solidFill>
                <a:effectLst/>
                <a:uLnTx/>
                <a:uFillTx/>
                <a:latin typeface="Times New Roman"/>
                <a:ea typeface="+mn-ea"/>
                <a:cs typeface="Times New Roman"/>
              </a:rPr>
              <a:t> </a:t>
            </a:r>
            <a:r>
              <a:rPr kumimoji="0" sz="2400" b="0" i="0" u="none" strike="noStrike" kern="1200" cap="none" spc="-5" normalizeH="0" baseline="0" noProof="0" dirty="0">
                <a:ln>
                  <a:noFill/>
                </a:ln>
                <a:solidFill>
                  <a:srgbClr val="0D0D0D"/>
                </a:solidFill>
                <a:effectLst/>
                <a:uLnTx/>
                <a:uFillTx/>
                <a:latin typeface="Times New Roman"/>
                <a:ea typeface="+mn-ea"/>
                <a:cs typeface="Times New Roman"/>
              </a:rPr>
              <a:t>POSTURE</a:t>
            </a:r>
            <a:endParaRPr kumimoji="0" sz="2400" b="0" i="0" u="none" strike="noStrike" kern="1200" cap="none" spc="0" normalizeH="0" baseline="0" noProof="0" dirty="0">
              <a:ln>
                <a:noFill/>
              </a:ln>
              <a:solidFill>
                <a:prstClr val="black"/>
              </a:solidFill>
              <a:effectLst/>
              <a:uLnTx/>
              <a:uFillTx/>
              <a:latin typeface="Times New Roman"/>
              <a:ea typeface="+mn-ea"/>
              <a:cs typeface="Times New Roman"/>
            </a:endParaRPr>
          </a:p>
          <a:p>
            <a:pPr marL="469265" marR="0" lvl="0" indent="0" algn="l" defTabSz="914400" rtl="0" eaLnBrk="1" fontAlgn="auto" latinLnBrk="0" hangingPunct="1">
              <a:lnSpc>
                <a:spcPct val="100000"/>
              </a:lnSpc>
              <a:spcBef>
                <a:spcPts val="725"/>
              </a:spcBef>
              <a:spcAft>
                <a:spcPts val="0"/>
              </a:spcAft>
              <a:buClrTx/>
              <a:buSzTx/>
              <a:buFontTx/>
              <a:buNone/>
              <a:tabLst/>
              <a:defRPr/>
            </a:pPr>
            <a:r>
              <a:rPr kumimoji="0" sz="2400" b="0" i="0" u="none" strike="noStrike" kern="1200" cap="none" spc="90" normalizeH="0" baseline="0" noProof="0" dirty="0">
                <a:ln>
                  <a:noFill/>
                </a:ln>
                <a:solidFill>
                  <a:srgbClr val="A42F0F"/>
                </a:solidFill>
                <a:effectLst/>
                <a:uLnTx/>
                <a:uFillTx/>
                <a:latin typeface="Arial"/>
                <a:ea typeface="+mn-ea"/>
                <a:cs typeface="Arial"/>
              </a:rPr>
              <a:t></a:t>
            </a:r>
            <a:r>
              <a:rPr kumimoji="0" sz="2400" b="0" i="0" u="none" strike="noStrike" kern="1200" cap="none" spc="90" normalizeH="0" baseline="0" noProof="0" dirty="0">
                <a:ln>
                  <a:noFill/>
                </a:ln>
                <a:solidFill>
                  <a:srgbClr val="0D0D0D"/>
                </a:solidFill>
                <a:effectLst/>
                <a:uLnTx/>
                <a:uFillTx/>
                <a:latin typeface="Times New Roman"/>
                <a:ea typeface="+mn-ea"/>
                <a:cs typeface="Times New Roman"/>
              </a:rPr>
              <a:t>SMILE </a:t>
            </a:r>
            <a:r>
              <a:rPr kumimoji="0" sz="2400" b="0" i="0" u="none" strike="noStrike" kern="1200" cap="none" spc="-10" normalizeH="0" baseline="0" noProof="0" dirty="0">
                <a:ln>
                  <a:noFill/>
                </a:ln>
                <a:solidFill>
                  <a:srgbClr val="0D0D0D"/>
                </a:solidFill>
                <a:effectLst/>
                <a:uLnTx/>
                <a:uFillTx/>
                <a:latin typeface="Times New Roman"/>
                <a:ea typeface="+mn-ea"/>
                <a:cs typeface="Times New Roman"/>
              </a:rPr>
              <a:t>WITH</a:t>
            </a:r>
            <a:r>
              <a:rPr kumimoji="0" sz="2400" b="0" i="0" u="none" strike="noStrike" kern="1200" cap="none" spc="-160" normalizeH="0" baseline="0" noProof="0" dirty="0">
                <a:ln>
                  <a:noFill/>
                </a:ln>
                <a:solidFill>
                  <a:srgbClr val="0D0D0D"/>
                </a:solidFill>
                <a:effectLst/>
                <a:uLnTx/>
                <a:uFillTx/>
                <a:latin typeface="Times New Roman"/>
                <a:ea typeface="+mn-ea"/>
                <a:cs typeface="Times New Roman"/>
              </a:rPr>
              <a:t> </a:t>
            </a:r>
            <a:r>
              <a:rPr kumimoji="0" sz="2400" b="0" i="0" u="none" strike="noStrike" kern="1200" cap="none" spc="-70" normalizeH="0" baseline="0" noProof="0" dirty="0">
                <a:ln>
                  <a:noFill/>
                </a:ln>
                <a:solidFill>
                  <a:srgbClr val="0D0D0D"/>
                </a:solidFill>
                <a:effectLst/>
                <a:uLnTx/>
                <a:uFillTx/>
                <a:latin typeface="Times New Roman"/>
                <a:ea typeface="+mn-ea"/>
                <a:cs typeface="Times New Roman"/>
              </a:rPr>
              <a:t>CONFIDENCE</a:t>
            </a:r>
            <a:endParaRPr kumimoji="0" sz="2400" b="0" i="0" u="none" strike="noStrike" kern="1200" cap="none" spc="0" normalizeH="0" baseline="0" noProof="0" dirty="0">
              <a:ln>
                <a:noFill/>
              </a:ln>
              <a:solidFill>
                <a:prstClr val="black"/>
              </a:solidFill>
              <a:effectLst/>
              <a:uLnTx/>
              <a:uFillTx/>
              <a:latin typeface="Times New Roman"/>
              <a:ea typeface="+mn-ea"/>
              <a:cs typeface="Times New Roman"/>
            </a:endParaRPr>
          </a:p>
          <a:p>
            <a:pPr marL="469265" marR="0" lvl="0" indent="0" algn="l" defTabSz="914400" rtl="0" eaLnBrk="1" fontAlgn="auto" latinLnBrk="0" hangingPunct="1">
              <a:lnSpc>
                <a:spcPct val="100000"/>
              </a:lnSpc>
              <a:spcBef>
                <a:spcPts val="705"/>
              </a:spcBef>
              <a:spcAft>
                <a:spcPts val="0"/>
              </a:spcAft>
              <a:buClrTx/>
              <a:buSzTx/>
              <a:buFontTx/>
              <a:buNone/>
              <a:tabLst/>
              <a:defRPr/>
            </a:pPr>
            <a:r>
              <a:rPr kumimoji="0" sz="2400" b="0" i="0" u="none" strike="noStrike" kern="1200" cap="none" spc="110" normalizeH="0" baseline="0" noProof="0" dirty="0">
                <a:ln>
                  <a:noFill/>
                </a:ln>
                <a:solidFill>
                  <a:srgbClr val="A42F0F"/>
                </a:solidFill>
                <a:effectLst/>
                <a:uLnTx/>
                <a:uFillTx/>
                <a:latin typeface="Arial"/>
                <a:ea typeface="+mn-ea"/>
                <a:cs typeface="Arial"/>
              </a:rPr>
              <a:t></a:t>
            </a:r>
            <a:r>
              <a:rPr kumimoji="0" sz="2400" b="0" i="0" u="none" strike="noStrike" kern="1200" cap="none" spc="110" normalizeH="0" baseline="0" noProof="0" dirty="0">
                <a:ln>
                  <a:noFill/>
                </a:ln>
                <a:solidFill>
                  <a:srgbClr val="0D0D0D"/>
                </a:solidFill>
                <a:effectLst/>
                <a:uLnTx/>
                <a:uFillTx/>
                <a:latin typeface="Times New Roman"/>
                <a:ea typeface="+mn-ea"/>
                <a:cs typeface="Times New Roman"/>
              </a:rPr>
              <a:t>FIRM</a:t>
            </a:r>
            <a:r>
              <a:rPr kumimoji="0" sz="2400" b="0" i="0" u="none" strike="noStrike" kern="1200" cap="none" spc="-5" normalizeH="0" baseline="0" noProof="0" dirty="0">
                <a:ln>
                  <a:noFill/>
                </a:ln>
                <a:solidFill>
                  <a:srgbClr val="0D0D0D"/>
                </a:solidFill>
                <a:effectLst/>
                <a:uLnTx/>
                <a:uFillTx/>
                <a:latin typeface="Times New Roman"/>
                <a:ea typeface="+mn-ea"/>
                <a:cs typeface="Times New Roman"/>
              </a:rPr>
              <a:t> HANDSHAKE</a:t>
            </a:r>
            <a:endParaRPr kumimoji="0" sz="2400" b="0" i="0" u="none" strike="noStrike" kern="1200" cap="none" spc="0" normalizeH="0" baseline="0" noProof="0" dirty="0">
              <a:ln>
                <a:noFill/>
              </a:ln>
              <a:solidFill>
                <a:prstClr val="black"/>
              </a:solidFill>
              <a:effectLst/>
              <a:uLnTx/>
              <a:uFillTx/>
              <a:latin typeface="Times New Roman"/>
              <a:ea typeface="+mn-ea"/>
              <a:cs typeface="Times New Roman"/>
            </a:endParaRPr>
          </a:p>
          <a:p>
            <a:pPr marL="469265" marR="0" lvl="0" indent="0" algn="l" defTabSz="914400" rtl="0" eaLnBrk="1" fontAlgn="auto" latinLnBrk="0" hangingPunct="1">
              <a:lnSpc>
                <a:spcPct val="100000"/>
              </a:lnSpc>
              <a:spcBef>
                <a:spcPts val="710"/>
              </a:spcBef>
              <a:spcAft>
                <a:spcPts val="0"/>
              </a:spcAft>
              <a:buClrTx/>
              <a:buSzTx/>
              <a:buFontTx/>
              <a:buNone/>
              <a:tabLst/>
              <a:defRPr/>
            </a:pPr>
            <a:r>
              <a:rPr kumimoji="0" sz="2400" b="0" i="0" u="none" strike="noStrike" kern="1200" cap="none" spc="75" normalizeH="0" baseline="0" noProof="0" dirty="0">
                <a:ln>
                  <a:noFill/>
                </a:ln>
                <a:solidFill>
                  <a:srgbClr val="A42F0F"/>
                </a:solidFill>
                <a:effectLst/>
                <a:uLnTx/>
                <a:uFillTx/>
                <a:latin typeface="Arial"/>
                <a:ea typeface="+mn-ea"/>
                <a:cs typeface="Arial"/>
              </a:rPr>
              <a:t></a:t>
            </a:r>
            <a:r>
              <a:rPr kumimoji="0" sz="2400" b="0" i="0" u="none" strike="noStrike" kern="1200" cap="none" spc="75" normalizeH="0" baseline="0" noProof="0" dirty="0">
                <a:ln>
                  <a:noFill/>
                </a:ln>
                <a:solidFill>
                  <a:srgbClr val="0D0D0D"/>
                </a:solidFill>
                <a:effectLst/>
                <a:uLnTx/>
                <a:uFillTx/>
                <a:latin typeface="Times New Roman"/>
                <a:ea typeface="+mn-ea"/>
                <a:cs typeface="Times New Roman"/>
              </a:rPr>
              <a:t>DIRECT </a:t>
            </a:r>
            <a:r>
              <a:rPr kumimoji="0" sz="2400" b="0" i="0" u="none" strike="noStrike" kern="1200" cap="none" spc="-5" normalizeH="0" baseline="0" noProof="0" dirty="0">
                <a:ln>
                  <a:noFill/>
                </a:ln>
                <a:solidFill>
                  <a:srgbClr val="0D0D0D"/>
                </a:solidFill>
                <a:effectLst/>
                <a:uLnTx/>
                <a:uFillTx/>
                <a:latin typeface="Times New Roman"/>
                <a:ea typeface="+mn-ea"/>
                <a:cs typeface="Times New Roman"/>
              </a:rPr>
              <a:t>EYE</a:t>
            </a:r>
            <a:r>
              <a:rPr kumimoji="0" sz="2400" b="0" i="0" u="none" strike="noStrike" kern="1200" cap="none" spc="-125" normalizeH="0" baseline="0" noProof="0" dirty="0">
                <a:ln>
                  <a:noFill/>
                </a:ln>
                <a:solidFill>
                  <a:srgbClr val="0D0D0D"/>
                </a:solidFill>
                <a:effectLst/>
                <a:uLnTx/>
                <a:uFillTx/>
                <a:latin typeface="Times New Roman"/>
                <a:ea typeface="+mn-ea"/>
                <a:cs typeface="Times New Roman"/>
              </a:rPr>
              <a:t> </a:t>
            </a:r>
            <a:r>
              <a:rPr kumimoji="0" sz="2400" b="0" i="0" u="none" strike="noStrike" kern="1200" cap="none" spc="-35" normalizeH="0" baseline="0" noProof="0" dirty="0">
                <a:ln>
                  <a:noFill/>
                </a:ln>
                <a:solidFill>
                  <a:srgbClr val="0D0D0D"/>
                </a:solidFill>
                <a:effectLst/>
                <a:uLnTx/>
                <a:uFillTx/>
                <a:latin typeface="Times New Roman"/>
                <a:ea typeface="+mn-ea"/>
                <a:cs typeface="Times New Roman"/>
              </a:rPr>
              <a:t>CONTACT</a:t>
            </a:r>
            <a:endParaRPr kumimoji="0" sz="2400" b="0" i="0" u="none" strike="noStrike" kern="1200" cap="none" spc="0" normalizeH="0" baseline="0" noProof="0" dirty="0">
              <a:ln>
                <a:noFill/>
              </a:ln>
              <a:solidFill>
                <a:prstClr val="black"/>
              </a:solidFill>
              <a:effectLst/>
              <a:uLnTx/>
              <a:uFillTx/>
              <a:latin typeface="Times New Roman"/>
              <a:ea typeface="+mn-ea"/>
              <a:cs typeface="Times New Roman"/>
            </a:endParaRPr>
          </a:p>
          <a:p>
            <a:pPr marL="756285" marR="172085" lvl="0" indent="-287020" algn="l" defTabSz="914400" rtl="0" eaLnBrk="1" fontAlgn="auto" latinLnBrk="0" hangingPunct="1">
              <a:lnSpc>
                <a:spcPts val="2590"/>
              </a:lnSpc>
              <a:spcBef>
                <a:spcPts val="1050"/>
              </a:spcBef>
              <a:spcAft>
                <a:spcPts val="0"/>
              </a:spcAft>
              <a:buClrTx/>
              <a:buSzTx/>
              <a:buFontTx/>
              <a:buNone/>
              <a:tabLst/>
              <a:defRPr/>
            </a:pPr>
            <a:r>
              <a:rPr kumimoji="0" sz="2400" b="0" i="0" u="none" strike="noStrike" kern="1200" cap="none" spc="90" normalizeH="0" baseline="0" noProof="0" dirty="0">
                <a:ln>
                  <a:noFill/>
                </a:ln>
                <a:solidFill>
                  <a:srgbClr val="A42F0F"/>
                </a:solidFill>
                <a:effectLst/>
                <a:uLnTx/>
                <a:uFillTx/>
                <a:latin typeface="Arial"/>
                <a:ea typeface="+mn-ea"/>
                <a:cs typeface="Arial"/>
              </a:rPr>
              <a:t></a:t>
            </a:r>
            <a:r>
              <a:rPr kumimoji="0" sz="2400" b="0" i="0" u="none" strike="noStrike" kern="1200" cap="none" spc="90" normalizeH="0" baseline="0" noProof="0" dirty="0">
                <a:ln>
                  <a:noFill/>
                </a:ln>
                <a:solidFill>
                  <a:srgbClr val="0D0D0D"/>
                </a:solidFill>
                <a:effectLst/>
                <a:uLnTx/>
                <a:uFillTx/>
                <a:latin typeface="Times New Roman"/>
                <a:ea typeface="+mn-ea"/>
                <a:cs typeface="Times New Roman"/>
              </a:rPr>
              <a:t>SPEAK </a:t>
            </a:r>
            <a:r>
              <a:rPr kumimoji="0" sz="2400" b="0" i="0" u="none" strike="noStrike" kern="1200" cap="none" spc="-45" normalizeH="0" baseline="0" noProof="0" dirty="0">
                <a:ln>
                  <a:noFill/>
                </a:ln>
                <a:solidFill>
                  <a:srgbClr val="0D0D0D"/>
                </a:solidFill>
                <a:effectLst/>
                <a:uLnTx/>
                <a:uFillTx/>
                <a:latin typeface="Times New Roman"/>
                <a:ea typeface="+mn-ea"/>
                <a:cs typeface="Times New Roman"/>
              </a:rPr>
              <a:t>LOUDLY</a:t>
            </a:r>
            <a:r>
              <a:rPr kumimoji="0" sz="2400" b="0" i="0" u="none" strike="noStrike" kern="1200" cap="none" spc="-185" normalizeH="0" baseline="0" noProof="0" dirty="0">
                <a:ln>
                  <a:noFill/>
                </a:ln>
                <a:solidFill>
                  <a:srgbClr val="0D0D0D"/>
                </a:solidFill>
                <a:effectLst/>
                <a:uLnTx/>
                <a:uFillTx/>
                <a:latin typeface="Times New Roman"/>
                <a:ea typeface="+mn-ea"/>
                <a:cs typeface="Times New Roman"/>
              </a:rPr>
              <a:t> </a:t>
            </a:r>
            <a:r>
              <a:rPr kumimoji="0" sz="2400" b="0" i="0" u="none" strike="noStrike" kern="1200" cap="none" spc="-130" normalizeH="0" baseline="0" noProof="0" dirty="0">
                <a:ln>
                  <a:noFill/>
                </a:ln>
                <a:solidFill>
                  <a:srgbClr val="0D0D0D"/>
                </a:solidFill>
                <a:effectLst/>
                <a:uLnTx/>
                <a:uFillTx/>
                <a:latin typeface="Times New Roman"/>
                <a:ea typeface="+mn-ea"/>
                <a:cs typeface="Times New Roman"/>
              </a:rPr>
              <a:t>ENOUGH  </a:t>
            </a:r>
            <a:r>
              <a:rPr kumimoji="0" sz="2400" b="0" i="0" u="none" strike="noStrike" kern="1200" cap="none" spc="-30" normalizeH="0" baseline="0" noProof="0" dirty="0">
                <a:ln>
                  <a:noFill/>
                </a:ln>
                <a:solidFill>
                  <a:srgbClr val="0D0D0D"/>
                </a:solidFill>
                <a:effectLst/>
                <a:uLnTx/>
                <a:uFillTx/>
                <a:latin typeface="Times New Roman"/>
                <a:ea typeface="+mn-ea"/>
                <a:cs typeface="Times New Roman"/>
              </a:rPr>
              <a:t>TO </a:t>
            </a:r>
            <a:r>
              <a:rPr kumimoji="0" sz="2400" b="0" i="0" u="none" strike="noStrike" kern="1200" cap="none" spc="0" normalizeH="0" baseline="0" noProof="0" dirty="0">
                <a:ln>
                  <a:noFill/>
                </a:ln>
                <a:solidFill>
                  <a:srgbClr val="0D0D0D"/>
                </a:solidFill>
                <a:effectLst/>
                <a:uLnTx/>
                <a:uFillTx/>
                <a:latin typeface="Times New Roman"/>
                <a:ea typeface="+mn-ea"/>
                <a:cs typeface="Times New Roman"/>
              </a:rPr>
              <a:t>BE </a:t>
            </a:r>
            <a:r>
              <a:rPr kumimoji="0" sz="2400" b="0" i="0" u="none" strike="noStrike" kern="1200" cap="none" spc="-5" normalizeH="0" baseline="0" noProof="0" dirty="0">
                <a:ln>
                  <a:noFill/>
                </a:ln>
                <a:solidFill>
                  <a:srgbClr val="0D0D0D"/>
                </a:solidFill>
                <a:effectLst/>
                <a:uLnTx/>
                <a:uFillTx/>
                <a:latin typeface="Times New Roman"/>
                <a:ea typeface="+mn-ea"/>
                <a:cs typeface="Times New Roman"/>
              </a:rPr>
              <a:t>HEARD</a:t>
            </a:r>
            <a:r>
              <a:rPr kumimoji="0" sz="2400" b="0" i="0" u="none" strike="noStrike" kern="1200" cap="none" spc="10" normalizeH="0" baseline="0" noProof="0" dirty="0">
                <a:ln>
                  <a:noFill/>
                </a:ln>
                <a:solidFill>
                  <a:srgbClr val="0D0D0D"/>
                </a:solidFill>
                <a:effectLst/>
                <a:uLnTx/>
                <a:uFillTx/>
                <a:latin typeface="Times New Roman"/>
                <a:ea typeface="+mn-ea"/>
                <a:cs typeface="Times New Roman"/>
              </a:rPr>
              <a:t> </a:t>
            </a:r>
            <a:r>
              <a:rPr kumimoji="0" sz="2400" b="0" i="0" u="none" strike="noStrike" kern="1200" cap="none" spc="-40" normalizeH="0" baseline="0" noProof="0" dirty="0">
                <a:ln>
                  <a:noFill/>
                </a:ln>
                <a:solidFill>
                  <a:srgbClr val="0D0D0D"/>
                </a:solidFill>
                <a:effectLst/>
                <a:uLnTx/>
                <a:uFillTx/>
                <a:latin typeface="Times New Roman"/>
                <a:ea typeface="+mn-ea"/>
                <a:cs typeface="Times New Roman"/>
              </a:rPr>
              <a:t>CLEARLY</a:t>
            </a:r>
            <a:endParaRPr kumimoji="0" sz="2400" b="0" i="0" u="none" strike="noStrike" kern="1200" cap="none" spc="0" normalizeH="0" baseline="0" noProof="0" dirty="0">
              <a:ln>
                <a:noFill/>
              </a:ln>
              <a:solidFill>
                <a:prstClr val="black"/>
              </a:solidFill>
              <a:effectLst/>
              <a:uLnTx/>
              <a:uFillTx/>
              <a:latin typeface="Times New Roman"/>
              <a:ea typeface="+mn-ea"/>
              <a:cs typeface="Times New Roman"/>
            </a:endParaRPr>
          </a:p>
          <a:p>
            <a:pPr marL="469265" marR="0" lvl="0" indent="0" algn="l" defTabSz="914400" rtl="0" eaLnBrk="1" fontAlgn="auto" latinLnBrk="0" hangingPunct="1">
              <a:lnSpc>
                <a:spcPct val="100000"/>
              </a:lnSpc>
              <a:spcBef>
                <a:spcPts val="670"/>
              </a:spcBef>
              <a:spcAft>
                <a:spcPts val="0"/>
              </a:spcAft>
              <a:buClrTx/>
              <a:buSzTx/>
              <a:buFontTx/>
              <a:buNone/>
              <a:tabLst/>
              <a:defRPr/>
            </a:pPr>
            <a:r>
              <a:rPr kumimoji="0" sz="2400" b="0" i="0" u="none" strike="noStrike" kern="1200" cap="none" spc="90" normalizeH="0" baseline="0" noProof="0" dirty="0">
                <a:ln>
                  <a:noFill/>
                </a:ln>
                <a:solidFill>
                  <a:srgbClr val="A42F0F"/>
                </a:solidFill>
                <a:effectLst/>
                <a:uLnTx/>
                <a:uFillTx/>
                <a:latin typeface="Arial"/>
                <a:ea typeface="+mn-ea"/>
                <a:cs typeface="Arial"/>
              </a:rPr>
              <a:t></a:t>
            </a:r>
            <a:r>
              <a:rPr kumimoji="0" sz="2400" b="0" i="0" u="none" strike="noStrike" kern="1200" cap="none" spc="90" normalizeH="0" baseline="0" noProof="0" dirty="0">
                <a:ln>
                  <a:noFill/>
                </a:ln>
                <a:solidFill>
                  <a:srgbClr val="0D0D0D"/>
                </a:solidFill>
                <a:effectLst/>
                <a:uLnTx/>
                <a:uFillTx/>
                <a:latin typeface="Times New Roman"/>
                <a:ea typeface="+mn-ea"/>
                <a:cs typeface="Times New Roman"/>
              </a:rPr>
              <a:t>DRESS</a:t>
            </a:r>
            <a:r>
              <a:rPr kumimoji="0" sz="2400" b="0" i="0" u="none" strike="noStrike" kern="1200" cap="none" spc="-125" normalizeH="0" baseline="0" noProof="0" dirty="0">
                <a:ln>
                  <a:noFill/>
                </a:ln>
                <a:solidFill>
                  <a:srgbClr val="0D0D0D"/>
                </a:solidFill>
                <a:effectLst/>
                <a:uLnTx/>
                <a:uFillTx/>
                <a:latin typeface="Times New Roman"/>
                <a:ea typeface="+mn-ea"/>
                <a:cs typeface="Times New Roman"/>
              </a:rPr>
              <a:t> </a:t>
            </a:r>
            <a:r>
              <a:rPr kumimoji="0" sz="2400" b="0" i="0" u="none" strike="noStrike" kern="1200" cap="none" spc="-45" normalizeH="0" baseline="0" noProof="0" dirty="0">
                <a:ln>
                  <a:noFill/>
                </a:ln>
                <a:solidFill>
                  <a:srgbClr val="0D0D0D"/>
                </a:solidFill>
                <a:effectLst/>
                <a:uLnTx/>
                <a:uFillTx/>
                <a:latin typeface="Times New Roman"/>
                <a:ea typeface="+mn-ea"/>
                <a:cs typeface="Times New Roman"/>
              </a:rPr>
              <a:t>APPROPRIATELY</a:t>
            </a:r>
            <a:endParaRPr kumimoji="0" sz="2400" b="0" i="0" u="none" strike="noStrike" kern="1200" cap="none" spc="0" normalizeH="0" baseline="0" noProof="0" dirty="0">
              <a:ln>
                <a:noFill/>
              </a:ln>
              <a:solidFill>
                <a:prstClr val="black"/>
              </a:solidFill>
              <a:effectLst/>
              <a:uLnTx/>
              <a:uFillTx/>
              <a:latin typeface="Times New Roman"/>
              <a:ea typeface="+mn-ea"/>
              <a:cs typeface="Times New Roman"/>
            </a:endParaRPr>
          </a:p>
        </p:txBody>
      </p:sp>
      <p:sp>
        <p:nvSpPr>
          <p:cNvPr id="4" name="object 4"/>
          <p:cNvSpPr txBox="1">
            <a:spLocks noGrp="1"/>
          </p:cNvSpPr>
          <p:nvPr>
            <p:ph sz="half" idx="3"/>
          </p:nvPr>
        </p:nvSpPr>
        <p:spPr>
          <a:prstGeom prst="rect">
            <a:avLst/>
          </a:prstGeom>
        </p:spPr>
        <p:txBody>
          <a:bodyPr vert="horz" wrap="square" lIns="0" tIns="12700" rIns="0" bIns="0" rtlCol="0">
            <a:spAutoFit/>
          </a:bodyPr>
          <a:lstStyle/>
          <a:p>
            <a:pPr marL="198755" algn="ctr">
              <a:lnSpc>
                <a:spcPct val="100000"/>
              </a:lnSpc>
              <a:spcBef>
                <a:spcPts val="100"/>
              </a:spcBef>
            </a:pPr>
            <a:r>
              <a:rPr spc="25" dirty="0"/>
              <a:t>DON</a:t>
            </a:r>
            <a:r>
              <a:rPr spc="25" dirty="0">
                <a:latin typeface="Arial"/>
                <a:cs typeface="Arial"/>
              </a:rPr>
              <a:t>’</a:t>
            </a:r>
            <a:r>
              <a:rPr spc="25" dirty="0"/>
              <a:t>T:</a:t>
            </a:r>
          </a:p>
          <a:p>
            <a:pPr>
              <a:lnSpc>
                <a:spcPct val="100000"/>
              </a:lnSpc>
              <a:spcBef>
                <a:spcPts val="15"/>
              </a:spcBef>
            </a:pPr>
            <a:endParaRPr sz="3700" dirty="0"/>
          </a:p>
          <a:p>
            <a:pPr marL="355600" indent="-343535">
              <a:lnSpc>
                <a:spcPts val="2740"/>
              </a:lnSpc>
              <a:buClr>
                <a:srgbClr val="A42F0F"/>
              </a:buClr>
              <a:buFont typeface="Arial"/>
              <a:buChar char=""/>
              <a:tabLst>
                <a:tab pos="356235" algn="l"/>
              </a:tabLst>
            </a:pPr>
            <a:r>
              <a:rPr b="0" u="none" spc="-5" dirty="0">
                <a:latin typeface="Times New Roman"/>
                <a:cs typeface="Times New Roman"/>
              </a:rPr>
              <a:t>TURN YOUR BACK </a:t>
            </a:r>
            <a:r>
              <a:rPr b="0" u="none" dirty="0">
                <a:latin typeface="Times New Roman"/>
                <a:cs typeface="Times New Roman"/>
              </a:rPr>
              <a:t>ON</a:t>
            </a:r>
            <a:r>
              <a:rPr b="0" u="none" spc="-95" dirty="0">
                <a:latin typeface="Times New Roman"/>
                <a:cs typeface="Times New Roman"/>
              </a:rPr>
              <a:t> </a:t>
            </a:r>
            <a:r>
              <a:rPr b="0" u="none" spc="-5" dirty="0">
                <a:latin typeface="Times New Roman"/>
                <a:cs typeface="Times New Roman"/>
              </a:rPr>
              <a:t>THE</a:t>
            </a:r>
          </a:p>
          <a:p>
            <a:pPr marL="355600">
              <a:lnSpc>
                <a:spcPts val="2740"/>
              </a:lnSpc>
            </a:pPr>
            <a:r>
              <a:rPr b="0" u="none" spc="-5" dirty="0">
                <a:latin typeface="Times New Roman"/>
                <a:cs typeface="Times New Roman"/>
              </a:rPr>
              <a:t>AUDIENCE</a:t>
            </a:r>
          </a:p>
          <a:p>
            <a:pPr marL="355600" indent="-343535">
              <a:lnSpc>
                <a:spcPct val="100000"/>
              </a:lnSpc>
              <a:spcBef>
                <a:spcPts val="710"/>
              </a:spcBef>
              <a:buClr>
                <a:srgbClr val="A42F0F"/>
              </a:buClr>
              <a:buFont typeface="Arial"/>
              <a:buChar char=""/>
              <a:tabLst>
                <a:tab pos="356235" algn="l"/>
              </a:tabLst>
            </a:pPr>
            <a:r>
              <a:rPr b="0" u="none" spc="-5" dirty="0">
                <a:latin typeface="Times New Roman"/>
                <a:cs typeface="Times New Roman"/>
              </a:rPr>
              <a:t>LOSE </a:t>
            </a:r>
            <a:r>
              <a:rPr b="0" u="none" dirty="0">
                <a:latin typeface="Times New Roman"/>
                <a:cs typeface="Times New Roman"/>
              </a:rPr>
              <a:t>EYE</a:t>
            </a:r>
            <a:r>
              <a:rPr b="0" u="none" spc="5" dirty="0">
                <a:latin typeface="Times New Roman"/>
                <a:cs typeface="Times New Roman"/>
              </a:rPr>
              <a:t> </a:t>
            </a:r>
            <a:r>
              <a:rPr b="0" u="none" spc="-35" dirty="0">
                <a:latin typeface="Times New Roman"/>
                <a:cs typeface="Times New Roman"/>
              </a:rPr>
              <a:t>CONTACT</a:t>
            </a:r>
          </a:p>
          <a:p>
            <a:pPr marL="355600" indent="-343535">
              <a:lnSpc>
                <a:spcPct val="100000"/>
              </a:lnSpc>
              <a:spcBef>
                <a:spcPts val="705"/>
              </a:spcBef>
              <a:buClr>
                <a:srgbClr val="A42F0F"/>
              </a:buClr>
              <a:buFont typeface="Arial"/>
              <a:buChar char=""/>
              <a:tabLst>
                <a:tab pos="356235" algn="l"/>
              </a:tabLst>
            </a:pPr>
            <a:r>
              <a:rPr b="0" u="none" spc="-80" dirty="0">
                <a:latin typeface="Times New Roman"/>
                <a:cs typeface="Times New Roman"/>
              </a:rPr>
              <a:t>HAVE </a:t>
            </a:r>
            <a:r>
              <a:rPr b="0" u="none" dirty="0">
                <a:latin typeface="Times New Roman"/>
                <a:cs typeface="Times New Roman"/>
              </a:rPr>
              <a:t>A LIMP</a:t>
            </a:r>
            <a:r>
              <a:rPr b="0" u="none" spc="-275" dirty="0">
                <a:latin typeface="Times New Roman"/>
                <a:cs typeface="Times New Roman"/>
              </a:rPr>
              <a:t> </a:t>
            </a:r>
            <a:r>
              <a:rPr b="0" u="none" spc="-5" dirty="0">
                <a:latin typeface="Times New Roman"/>
                <a:cs typeface="Times New Roman"/>
              </a:rPr>
              <a:t>HANDSHAKE</a:t>
            </a:r>
          </a:p>
          <a:p>
            <a:pPr marL="355600" indent="-343535">
              <a:lnSpc>
                <a:spcPct val="100000"/>
              </a:lnSpc>
              <a:spcBef>
                <a:spcPts val="725"/>
              </a:spcBef>
              <a:buClr>
                <a:srgbClr val="A42F0F"/>
              </a:buClr>
              <a:buFont typeface="Arial"/>
              <a:buChar char=""/>
              <a:tabLst>
                <a:tab pos="356235" algn="l"/>
              </a:tabLst>
            </a:pPr>
            <a:r>
              <a:rPr b="0" u="none" spc="-30" dirty="0">
                <a:latin typeface="Times New Roman"/>
                <a:cs typeface="Times New Roman"/>
              </a:rPr>
              <a:t>FIDGET, </a:t>
            </a:r>
            <a:r>
              <a:rPr b="0" u="none" spc="-5" dirty="0">
                <a:latin typeface="Times New Roman"/>
                <a:cs typeface="Times New Roman"/>
              </a:rPr>
              <a:t>SQUIRM,</a:t>
            </a:r>
            <a:r>
              <a:rPr b="0" u="none" spc="55" dirty="0">
                <a:latin typeface="Times New Roman"/>
                <a:cs typeface="Times New Roman"/>
              </a:rPr>
              <a:t> </a:t>
            </a:r>
            <a:r>
              <a:rPr b="0" u="none" spc="-5" dirty="0">
                <a:latin typeface="Times New Roman"/>
                <a:cs typeface="Times New Roman"/>
              </a:rPr>
              <a:t>SLOUCH</a:t>
            </a:r>
          </a:p>
          <a:p>
            <a:pPr marL="355600" marR="5080" indent="-343535">
              <a:lnSpc>
                <a:spcPts val="2590"/>
              </a:lnSpc>
              <a:spcBef>
                <a:spcPts val="1035"/>
              </a:spcBef>
              <a:buClr>
                <a:srgbClr val="A42F0F"/>
              </a:buClr>
              <a:buFont typeface="Arial"/>
              <a:buChar char=""/>
              <a:tabLst>
                <a:tab pos="356235" algn="l"/>
              </a:tabLst>
            </a:pPr>
            <a:r>
              <a:rPr b="0" u="none" spc="-5" dirty="0">
                <a:latin typeface="Times New Roman"/>
                <a:cs typeface="Times New Roman"/>
              </a:rPr>
              <a:t>SPEAK </a:t>
            </a:r>
            <a:r>
              <a:rPr b="0" u="none" spc="-20" dirty="0">
                <a:latin typeface="Times New Roman"/>
                <a:cs typeface="Times New Roman"/>
              </a:rPr>
              <a:t>TOO </a:t>
            </a:r>
            <a:r>
              <a:rPr b="0" u="none" spc="-45" dirty="0">
                <a:latin typeface="Times New Roman"/>
                <a:cs typeface="Times New Roman"/>
              </a:rPr>
              <a:t>SOFTLY </a:t>
            </a:r>
            <a:r>
              <a:rPr b="0" u="none" spc="-30" dirty="0">
                <a:latin typeface="Times New Roman"/>
                <a:cs typeface="Times New Roman"/>
              </a:rPr>
              <a:t>TO </a:t>
            </a:r>
            <a:r>
              <a:rPr b="0" u="none" dirty="0">
                <a:latin typeface="Times New Roman"/>
                <a:cs typeface="Times New Roman"/>
              </a:rPr>
              <a:t>BE </a:t>
            </a:r>
            <a:r>
              <a:rPr b="0" u="none" spc="-150" dirty="0">
                <a:latin typeface="Times New Roman"/>
                <a:cs typeface="Times New Roman"/>
              </a:rPr>
              <a:t>HEARD  </a:t>
            </a:r>
            <a:r>
              <a:rPr b="0" u="none" spc="-40" dirty="0">
                <a:latin typeface="Times New Roman"/>
                <a:cs typeface="Times New Roman"/>
              </a:rPr>
              <a:t>CLEARLY</a:t>
            </a:r>
          </a:p>
          <a:p>
            <a:pPr marL="355600" indent="-343535">
              <a:lnSpc>
                <a:spcPct val="100000"/>
              </a:lnSpc>
              <a:spcBef>
                <a:spcPts val="675"/>
              </a:spcBef>
              <a:buClr>
                <a:srgbClr val="A42F0F"/>
              </a:buClr>
              <a:buFont typeface="Arial"/>
              <a:buChar char=""/>
              <a:tabLst>
                <a:tab pos="356235" algn="l"/>
              </a:tabLst>
            </a:pPr>
            <a:r>
              <a:rPr b="0" u="none" spc="-5" dirty="0">
                <a:latin typeface="Times New Roman"/>
                <a:cs typeface="Times New Roman"/>
              </a:rPr>
              <a:t>CHEW</a:t>
            </a:r>
            <a:r>
              <a:rPr b="0" u="none" spc="-45" dirty="0">
                <a:latin typeface="Times New Roman"/>
                <a:cs typeface="Times New Roman"/>
              </a:rPr>
              <a:t> </a:t>
            </a:r>
            <a:r>
              <a:rPr b="0" u="none" spc="-5" dirty="0">
                <a:latin typeface="Times New Roman"/>
                <a:cs typeface="Times New Roman"/>
              </a:rPr>
              <a:t>GUM</a:t>
            </a:r>
          </a:p>
          <a:p>
            <a:pPr marL="355600" indent="-343535">
              <a:lnSpc>
                <a:spcPct val="100000"/>
              </a:lnSpc>
              <a:spcBef>
                <a:spcPts val="720"/>
              </a:spcBef>
              <a:buClr>
                <a:srgbClr val="A42F0F"/>
              </a:buClr>
              <a:buFont typeface="Arial"/>
              <a:buChar char=""/>
              <a:tabLst>
                <a:tab pos="356235" algn="l"/>
              </a:tabLst>
            </a:pPr>
            <a:r>
              <a:rPr b="0" u="none" spc="-5" dirty="0">
                <a:latin typeface="Times New Roman"/>
                <a:cs typeface="Times New Roman"/>
              </a:rPr>
              <a:t>APPEAR</a:t>
            </a:r>
            <a:r>
              <a:rPr b="0" u="none" spc="20" dirty="0">
                <a:latin typeface="Times New Roman"/>
                <a:cs typeface="Times New Roman"/>
              </a:rPr>
              <a:t> </a:t>
            </a:r>
            <a:r>
              <a:rPr b="0" u="none" spc="-5" dirty="0">
                <a:latin typeface="Times New Roman"/>
                <a:cs typeface="Times New Roman"/>
              </a:rPr>
              <a:t>DISINTERESTED</a:t>
            </a:r>
          </a:p>
        </p:txBody>
      </p:sp>
    </p:spTree>
    <p:extLst>
      <p:ext uri="{BB962C8B-B14F-4D97-AF65-F5344CB8AC3E}">
        <p14:creationId xmlns:p14="http://schemas.microsoft.com/office/powerpoint/2010/main" val="101892163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869185" y="642365"/>
            <a:ext cx="4254500" cy="574040"/>
          </a:xfrm>
          <a:prstGeom prst="rect">
            <a:avLst/>
          </a:prstGeom>
        </p:spPr>
        <p:txBody>
          <a:bodyPr vert="horz" wrap="square" lIns="0" tIns="12700" rIns="0" bIns="0" rtlCol="0">
            <a:spAutoFit/>
          </a:bodyPr>
          <a:lstStyle/>
          <a:p>
            <a:pPr marL="12700">
              <a:lnSpc>
                <a:spcPct val="100000"/>
              </a:lnSpc>
              <a:spcBef>
                <a:spcPts val="100"/>
              </a:spcBef>
            </a:pPr>
            <a:r>
              <a:rPr b="1" dirty="0">
                <a:latin typeface="Times New Roman"/>
                <a:cs typeface="Times New Roman"/>
              </a:rPr>
              <a:t>NONVERBAL</a:t>
            </a:r>
            <a:r>
              <a:rPr b="1" spc="-285" dirty="0">
                <a:latin typeface="Times New Roman"/>
                <a:cs typeface="Times New Roman"/>
              </a:rPr>
              <a:t> </a:t>
            </a:r>
            <a:r>
              <a:rPr b="1" spc="-5" dirty="0">
                <a:latin typeface="Times New Roman"/>
                <a:cs typeface="Times New Roman"/>
              </a:rPr>
              <a:t>CUES</a:t>
            </a:r>
          </a:p>
        </p:txBody>
      </p:sp>
      <p:sp>
        <p:nvSpPr>
          <p:cNvPr id="3" name="object 3"/>
          <p:cNvSpPr txBox="1"/>
          <p:nvPr/>
        </p:nvSpPr>
        <p:spPr>
          <a:xfrm>
            <a:off x="510945" y="1109357"/>
            <a:ext cx="5612739" cy="5187317"/>
          </a:xfrm>
          <a:prstGeom prst="rect">
            <a:avLst/>
          </a:prstGeom>
        </p:spPr>
        <p:txBody>
          <a:bodyPr vert="horz" wrap="square" lIns="0" tIns="107950" rIns="0" bIns="0" rtlCol="0">
            <a:spAutoFit/>
          </a:bodyPr>
          <a:lstStyle/>
          <a:p>
            <a:pPr marL="342900" marR="1182370" indent="-342900" algn="r">
              <a:lnSpc>
                <a:spcPct val="100000"/>
              </a:lnSpc>
              <a:spcBef>
                <a:spcPts val="850"/>
              </a:spcBef>
              <a:buClr>
                <a:srgbClr val="A42F0F"/>
              </a:buClr>
              <a:buFont typeface="Arial"/>
              <a:buChar char=""/>
              <a:tabLst>
                <a:tab pos="342900" algn="l"/>
              </a:tabLst>
            </a:pPr>
            <a:r>
              <a:rPr b="1" u="heavy" spc="-25" dirty="0">
                <a:uFill>
                  <a:solidFill>
                    <a:srgbClr val="0D0D0D"/>
                  </a:solidFill>
                </a:uFill>
                <a:latin typeface="Times New Roman"/>
                <a:cs typeface="Times New Roman"/>
              </a:rPr>
              <a:t>FACIAL </a:t>
            </a:r>
            <a:r>
              <a:rPr b="1" u="heavy" dirty="0">
                <a:uFill>
                  <a:solidFill>
                    <a:srgbClr val="0D0D0D"/>
                  </a:solidFill>
                </a:uFill>
                <a:latin typeface="Times New Roman"/>
                <a:cs typeface="Times New Roman"/>
              </a:rPr>
              <a:t>&amp; EYE</a:t>
            </a:r>
            <a:r>
              <a:rPr b="1" u="heavy" spc="-85" dirty="0">
                <a:uFill>
                  <a:solidFill>
                    <a:srgbClr val="0D0D0D"/>
                  </a:solidFill>
                </a:uFill>
                <a:latin typeface="Times New Roman"/>
                <a:cs typeface="Times New Roman"/>
              </a:rPr>
              <a:t> </a:t>
            </a:r>
            <a:r>
              <a:rPr b="1" u="heavy" spc="-55" dirty="0">
                <a:uFill>
                  <a:solidFill>
                    <a:srgbClr val="0D0D0D"/>
                  </a:solidFill>
                </a:uFill>
                <a:latin typeface="Times New Roman"/>
                <a:cs typeface="Times New Roman"/>
              </a:rPr>
              <a:t>EXPRESSONS</a:t>
            </a:r>
            <a:endParaRPr dirty="0">
              <a:latin typeface="Times New Roman"/>
              <a:cs typeface="Times New Roman"/>
            </a:endParaRPr>
          </a:p>
          <a:p>
            <a:pPr marL="287020" marR="1228090" lvl="1" indent="-287020" algn="r">
              <a:lnSpc>
                <a:spcPct val="100000"/>
              </a:lnSpc>
              <a:spcBef>
                <a:spcPts val="755"/>
              </a:spcBef>
              <a:buClr>
                <a:srgbClr val="A42F0F"/>
              </a:buClr>
              <a:buFont typeface="Arial"/>
              <a:buChar char=""/>
              <a:tabLst>
                <a:tab pos="287020" algn="l"/>
              </a:tabLst>
            </a:pPr>
            <a:r>
              <a:rPr b="1" dirty="0">
                <a:latin typeface="Times New Roman"/>
                <a:cs typeface="Times New Roman"/>
              </a:rPr>
              <a:t>SMILING OR</a:t>
            </a:r>
            <a:r>
              <a:rPr b="1" spc="-75" dirty="0">
                <a:latin typeface="Times New Roman"/>
                <a:cs typeface="Times New Roman"/>
              </a:rPr>
              <a:t> </a:t>
            </a:r>
            <a:r>
              <a:rPr b="1" dirty="0">
                <a:latin typeface="Times New Roman"/>
                <a:cs typeface="Times New Roman"/>
              </a:rPr>
              <a:t>FROWNING</a:t>
            </a:r>
            <a:endParaRPr dirty="0">
              <a:latin typeface="Times New Roman"/>
              <a:cs typeface="Times New Roman"/>
            </a:endParaRPr>
          </a:p>
          <a:p>
            <a:pPr marL="756285" lvl="1" indent="-287020">
              <a:lnSpc>
                <a:spcPct val="100000"/>
              </a:lnSpc>
              <a:spcBef>
                <a:spcPts val="770"/>
              </a:spcBef>
              <a:buClr>
                <a:srgbClr val="A42F0F"/>
              </a:buClr>
              <a:buFont typeface="Arial"/>
              <a:buChar char=""/>
              <a:tabLst>
                <a:tab pos="756920" algn="l"/>
              </a:tabLst>
            </a:pPr>
            <a:r>
              <a:rPr b="1" dirty="0">
                <a:latin typeface="Times New Roman"/>
                <a:cs typeface="Times New Roman"/>
              </a:rPr>
              <a:t>RAISING</a:t>
            </a:r>
            <a:r>
              <a:rPr b="1" spc="-40" dirty="0">
                <a:latin typeface="Times New Roman"/>
                <a:cs typeface="Times New Roman"/>
              </a:rPr>
              <a:t> </a:t>
            </a:r>
            <a:r>
              <a:rPr b="1" dirty="0">
                <a:latin typeface="Times New Roman"/>
                <a:cs typeface="Times New Roman"/>
              </a:rPr>
              <a:t>EYEBROWS</a:t>
            </a:r>
            <a:endParaRPr dirty="0">
              <a:latin typeface="Times New Roman"/>
              <a:cs typeface="Times New Roman"/>
            </a:endParaRPr>
          </a:p>
          <a:p>
            <a:pPr marL="756285" lvl="1" indent="-287020">
              <a:lnSpc>
                <a:spcPct val="100000"/>
              </a:lnSpc>
              <a:spcBef>
                <a:spcPts val="760"/>
              </a:spcBef>
              <a:buClr>
                <a:srgbClr val="A42F0F"/>
              </a:buClr>
              <a:buFont typeface="Arial"/>
              <a:buChar char=""/>
              <a:tabLst>
                <a:tab pos="756920" algn="l"/>
              </a:tabLst>
            </a:pPr>
            <a:r>
              <a:rPr b="1" dirty="0">
                <a:latin typeface="Times New Roman"/>
                <a:cs typeface="Times New Roman"/>
              </a:rPr>
              <a:t>PURSING</a:t>
            </a:r>
            <a:r>
              <a:rPr b="1" spc="-25" dirty="0">
                <a:latin typeface="Times New Roman"/>
                <a:cs typeface="Times New Roman"/>
              </a:rPr>
              <a:t> </a:t>
            </a:r>
            <a:r>
              <a:rPr b="1" dirty="0">
                <a:latin typeface="Times New Roman"/>
                <a:cs typeface="Times New Roman"/>
              </a:rPr>
              <a:t>LIPS</a:t>
            </a:r>
            <a:endParaRPr dirty="0">
              <a:latin typeface="Times New Roman"/>
              <a:cs typeface="Times New Roman"/>
            </a:endParaRPr>
          </a:p>
          <a:p>
            <a:pPr marL="756285" lvl="1" indent="-287020">
              <a:lnSpc>
                <a:spcPct val="100000"/>
              </a:lnSpc>
              <a:spcBef>
                <a:spcPts val="755"/>
              </a:spcBef>
              <a:buClr>
                <a:srgbClr val="A42F0F"/>
              </a:buClr>
              <a:buFont typeface="Arial"/>
              <a:buChar char=""/>
              <a:tabLst>
                <a:tab pos="756920" algn="l"/>
              </a:tabLst>
            </a:pPr>
            <a:r>
              <a:rPr b="1" dirty="0">
                <a:latin typeface="Times New Roman"/>
                <a:cs typeface="Times New Roman"/>
              </a:rPr>
              <a:t>CRINKLING</a:t>
            </a:r>
            <a:r>
              <a:rPr b="1" spc="-40" dirty="0">
                <a:latin typeface="Times New Roman"/>
                <a:cs typeface="Times New Roman"/>
              </a:rPr>
              <a:t> </a:t>
            </a:r>
            <a:r>
              <a:rPr b="1" dirty="0">
                <a:latin typeface="Times New Roman"/>
                <a:cs typeface="Times New Roman"/>
              </a:rPr>
              <a:t>NOSE</a:t>
            </a:r>
            <a:endParaRPr dirty="0">
              <a:latin typeface="Times New Roman"/>
              <a:cs typeface="Times New Roman"/>
            </a:endParaRPr>
          </a:p>
          <a:p>
            <a:pPr marL="756285" lvl="1" indent="-287020">
              <a:lnSpc>
                <a:spcPct val="100000"/>
              </a:lnSpc>
              <a:spcBef>
                <a:spcPts val="770"/>
              </a:spcBef>
              <a:buClr>
                <a:srgbClr val="A42F0F"/>
              </a:buClr>
              <a:buFont typeface="Arial"/>
              <a:buChar char=""/>
              <a:tabLst>
                <a:tab pos="756920" algn="l"/>
              </a:tabLst>
            </a:pPr>
            <a:r>
              <a:rPr b="1" dirty="0">
                <a:latin typeface="Times New Roman"/>
                <a:cs typeface="Times New Roman"/>
              </a:rPr>
              <a:t>SQUINTING</a:t>
            </a:r>
            <a:endParaRPr dirty="0">
              <a:latin typeface="Times New Roman"/>
              <a:cs typeface="Times New Roman"/>
            </a:endParaRPr>
          </a:p>
          <a:p>
            <a:pPr marL="756285" lvl="1" indent="-287020">
              <a:lnSpc>
                <a:spcPct val="100000"/>
              </a:lnSpc>
              <a:spcBef>
                <a:spcPts val="755"/>
              </a:spcBef>
              <a:buClr>
                <a:srgbClr val="A42F0F"/>
              </a:buClr>
              <a:buFont typeface="Arial"/>
              <a:buChar char=""/>
              <a:tabLst>
                <a:tab pos="756920" algn="l"/>
              </a:tabLst>
            </a:pPr>
            <a:r>
              <a:rPr b="1" dirty="0">
                <a:latin typeface="Times New Roman"/>
                <a:cs typeface="Times New Roman"/>
              </a:rPr>
              <a:t>EYE</a:t>
            </a:r>
            <a:r>
              <a:rPr b="1" spc="-5" dirty="0">
                <a:latin typeface="Times New Roman"/>
                <a:cs typeface="Times New Roman"/>
              </a:rPr>
              <a:t> </a:t>
            </a:r>
            <a:r>
              <a:rPr b="1" spc="-20" dirty="0">
                <a:latin typeface="Times New Roman"/>
                <a:cs typeface="Times New Roman"/>
              </a:rPr>
              <a:t>CONTACT</a:t>
            </a:r>
            <a:endParaRPr dirty="0">
              <a:latin typeface="Times New Roman"/>
              <a:cs typeface="Times New Roman"/>
            </a:endParaRPr>
          </a:p>
          <a:p>
            <a:pPr marL="926465">
              <a:lnSpc>
                <a:spcPct val="100000"/>
              </a:lnSpc>
              <a:spcBef>
                <a:spcPts val="755"/>
              </a:spcBef>
            </a:pPr>
            <a:r>
              <a:rPr spc="55" dirty="0">
                <a:latin typeface="Arial"/>
                <a:cs typeface="Arial"/>
              </a:rPr>
              <a:t></a:t>
            </a:r>
            <a:r>
              <a:rPr b="1" spc="55" dirty="0">
                <a:latin typeface="Times New Roman"/>
                <a:cs typeface="Times New Roman"/>
              </a:rPr>
              <a:t>DIRECT</a:t>
            </a:r>
            <a:endParaRPr dirty="0">
              <a:latin typeface="Times New Roman"/>
              <a:cs typeface="Times New Roman"/>
            </a:endParaRPr>
          </a:p>
          <a:p>
            <a:pPr marL="926465">
              <a:lnSpc>
                <a:spcPct val="100000"/>
              </a:lnSpc>
              <a:spcBef>
                <a:spcPts val="770"/>
              </a:spcBef>
            </a:pPr>
            <a:r>
              <a:rPr spc="45" dirty="0">
                <a:latin typeface="Arial"/>
                <a:cs typeface="Arial"/>
              </a:rPr>
              <a:t></a:t>
            </a:r>
            <a:r>
              <a:rPr b="1" spc="45" dirty="0">
                <a:latin typeface="Times New Roman"/>
                <a:cs typeface="Times New Roman"/>
              </a:rPr>
              <a:t>INDIRECT</a:t>
            </a:r>
            <a:endParaRPr dirty="0">
              <a:latin typeface="Times New Roman"/>
              <a:cs typeface="Times New Roman"/>
            </a:endParaRPr>
          </a:p>
          <a:p>
            <a:pPr marL="756285" lvl="1" indent="-287020">
              <a:lnSpc>
                <a:spcPct val="100000"/>
              </a:lnSpc>
              <a:spcBef>
                <a:spcPts val="755"/>
              </a:spcBef>
              <a:buClr>
                <a:srgbClr val="A42F0F"/>
              </a:buClr>
              <a:buFont typeface="Arial"/>
              <a:buChar char=""/>
              <a:tabLst>
                <a:tab pos="756920" algn="l"/>
              </a:tabLst>
            </a:pPr>
            <a:r>
              <a:rPr b="1" dirty="0">
                <a:latin typeface="Times New Roman"/>
                <a:cs typeface="Times New Roman"/>
              </a:rPr>
              <a:t>EYE-ROLLING</a:t>
            </a:r>
            <a:endParaRPr dirty="0">
              <a:latin typeface="Times New Roman"/>
              <a:cs typeface="Times New Roman"/>
            </a:endParaRPr>
          </a:p>
          <a:p>
            <a:pPr marL="756285" marR="5080" lvl="1" indent="-287020">
              <a:lnSpc>
                <a:spcPts val="2160"/>
              </a:lnSpc>
              <a:spcBef>
                <a:spcPts val="1030"/>
              </a:spcBef>
              <a:buClr>
                <a:srgbClr val="A42F0F"/>
              </a:buClr>
              <a:buFont typeface="Arial"/>
              <a:buChar char=""/>
              <a:tabLst>
                <a:tab pos="756920" algn="l"/>
              </a:tabLst>
            </a:pPr>
            <a:r>
              <a:rPr b="1" dirty="0">
                <a:latin typeface="Times New Roman"/>
                <a:cs typeface="Times New Roman"/>
              </a:rPr>
              <a:t>LOOKING </a:t>
            </a:r>
            <a:r>
              <a:rPr b="1" spc="5" dirty="0">
                <a:latin typeface="Times New Roman"/>
                <a:cs typeface="Times New Roman"/>
              </a:rPr>
              <a:t>AROUND </a:t>
            </a:r>
            <a:r>
              <a:rPr b="1" dirty="0">
                <a:latin typeface="Times New Roman"/>
                <a:cs typeface="Times New Roman"/>
              </a:rPr>
              <a:t>/ NOT </a:t>
            </a:r>
            <a:r>
              <a:rPr b="1" spc="-105" dirty="0">
                <a:latin typeface="Times New Roman"/>
                <a:cs typeface="Times New Roman"/>
              </a:rPr>
              <a:t>MAKING  </a:t>
            </a:r>
            <a:r>
              <a:rPr b="1" dirty="0">
                <a:latin typeface="Times New Roman"/>
                <a:cs typeface="Times New Roman"/>
              </a:rPr>
              <a:t>EYE</a:t>
            </a:r>
            <a:r>
              <a:rPr b="1" spc="-5" dirty="0">
                <a:latin typeface="Times New Roman"/>
                <a:cs typeface="Times New Roman"/>
              </a:rPr>
              <a:t> </a:t>
            </a:r>
            <a:r>
              <a:rPr b="1" spc="-20" dirty="0">
                <a:latin typeface="Times New Roman"/>
                <a:cs typeface="Times New Roman"/>
              </a:rPr>
              <a:t>CONTACT</a:t>
            </a:r>
            <a:endParaRPr dirty="0">
              <a:latin typeface="Times New Roman"/>
              <a:cs typeface="Times New Roman"/>
            </a:endParaRPr>
          </a:p>
          <a:p>
            <a:pPr marL="756285" marR="80010" lvl="1" indent="-287020">
              <a:lnSpc>
                <a:spcPts val="2160"/>
              </a:lnSpc>
              <a:spcBef>
                <a:spcPts val="1010"/>
              </a:spcBef>
              <a:buClr>
                <a:srgbClr val="A42F0F"/>
              </a:buClr>
              <a:buFont typeface="Arial"/>
              <a:buChar char=""/>
              <a:tabLst>
                <a:tab pos="756920" algn="l"/>
              </a:tabLst>
            </a:pPr>
            <a:r>
              <a:rPr b="1" dirty="0">
                <a:latin typeface="Times New Roman"/>
                <a:cs typeface="Times New Roman"/>
              </a:rPr>
              <a:t>APPEARING </a:t>
            </a:r>
            <a:r>
              <a:rPr b="1" dirty="0" smtClean="0">
                <a:latin typeface="Times New Roman"/>
                <a:cs typeface="Times New Roman"/>
              </a:rPr>
              <a:t>BO</a:t>
            </a:r>
            <a:r>
              <a:rPr lang="en-US" b="1" dirty="0" smtClean="0">
                <a:latin typeface="Times New Roman"/>
                <a:cs typeface="Times New Roman"/>
              </a:rPr>
              <a:t>RE</a:t>
            </a:r>
            <a:r>
              <a:rPr b="1" dirty="0" smtClean="0">
                <a:latin typeface="Times New Roman"/>
                <a:cs typeface="Times New Roman"/>
              </a:rPr>
              <a:t>D </a:t>
            </a:r>
            <a:r>
              <a:rPr b="1" dirty="0">
                <a:latin typeface="Times New Roman"/>
                <a:cs typeface="Times New Roman"/>
              </a:rPr>
              <a:t>OR  DISINTERESTED OR</a:t>
            </a:r>
            <a:r>
              <a:rPr b="1" spc="-45" dirty="0">
                <a:latin typeface="Times New Roman"/>
                <a:cs typeface="Times New Roman"/>
              </a:rPr>
              <a:t> </a:t>
            </a:r>
            <a:r>
              <a:rPr b="1" dirty="0" smtClean="0">
                <a:latin typeface="Times New Roman"/>
                <a:cs typeface="Times New Roman"/>
              </a:rPr>
              <a:t>DISTRACTED</a:t>
            </a:r>
            <a:endParaRPr dirty="0">
              <a:latin typeface="Times New Roman"/>
              <a:cs typeface="Times New Roman"/>
            </a:endParaRPr>
          </a:p>
        </p:txBody>
      </p:sp>
      <p:sp>
        <p:nvSpPr>
          <p:cNvPr id="4" name="object 4"/>
          <p:cNvSpPr txBox="1"/>
          <p:nvPr/>
        </p:nvSpPr>
        <p:spPr>
          <a:xfrm>
            <a:off x="6312736" y="1379869"/>
            <a:ext cx="5496560" cy="4916805"/>
          </a:xfrm>
          <a:prstGeom prst="rect">
            <a:avLst/>
          </a:prstGeom>
        </p:spPr>
        <p:txBody>
          <a:bodyPr vert="horz" wrap="square" lIns="0" tIns="102235" rIns="0" bIns="0" rtlCol="0">
            <a:spAutoFit/>
          </a:bodyPr>
          <a:lstStyle/>
          <a:p>
            <a:pPr marL="12700">
              <a:lnSpc>
                <a:spcPct val="100000"/>
              </a:lnSpc>
              <a:spcBef>
                <a:spcPts val="805"/>
              </a:spcBef>
            </a:pPr>
            <a:r>
              <a:rPr sz="2400" spc="450" dirty="0">
                <a:latin typeface="Arial"/>
                <a:cs typeface="Arial"/>
              </a:rPr>
              <a:t></a:t>
            </a:r>
            <a:r>
              <a:rPr sz="2400" spc="-85" dirty="0">
                <a:latin typeface="Arial"/>
                <a:cs typeface="Arial"/>
              </a:rPr>
              <a:t> </a:t>
            </a:r>
            <a:r>
              <a:rPr sz="2400" b="1" u="heavy" spc="-5" dirty="0">
                <a:uFill>
                  <a:solidFill>
                    <a:srgbClr val="0D0D0D"/>
                  </a:solidFill>
                </a:uFill>
                <a:latin typeface="Times New Roman"/>
                <a:cs typeface="Times New Roman"/>
              </a:rPr>
              <a:t>GESTURES </a:t>
            </a:r>
            <a:r>
              <a:rPr sz="2400" b="1" u="heavy" dirty="0">
                <a:uFill>
                  <a:solidFill>
                    <a:srgbClr val="0D0D0D"/>
                  </a:solidFill>
                </a:uFill>
                <a:latin typeface="Times New Roman"/>
                <a:cs typeface="Times New Roman"/>
              </a:rPr>
              <a:t>&amp; </a:t>
            </a:r>
            <a:r>
              <a:rPr sz="2400" b="1" u="heavy" spc="-5" dirty="0">
                <a:uFill>
                  <a:solidFill>
                    <a:srgbClr val="0D0D0D"/>
                  </a:solidFill>
                </a:uFill>
                <a:latin typeface="Times New Roman"/>
                <a:cs typeface="Times New Roman"/>
              </a:rPr>
              <a:t>POSTURE</a:t>
            </a:r>
            <a:endParaRPr sz="2400" dirty="0">
              <a:latin typeface="Times New Roman"/>
              <a:cs typeface="Times New Roman"/>
            </a:endParaRPr>
          </a:p>
          <a:p>
            <a:pPr marL="469900">
              <a:lnSpc>
                <a:spcPct val="100000"/>
              </a:lnSpc>
              <a:spcBef>
                <a:spcPts val="710"/>
              </a:spcBef>
            </a:pPr>
            <a:r>
              <a:rPr sz="2400" spc="65" dirty="0">
                <a:latin typeface="Arial"/>
                <a:cs typeface="Arial"/>
              </a:rPr>
              <a:t></a:t>
            </a:r>
            <a:r>
              <a:rPr sz="2400" b="1" spc="65" dirty="0">
                <a:latin typeface="Times New Roman"/>
                <a:cs typeface="Times New Roman"/>
              </a:rPr>
              <a:t>NODDING </a:t>
            </a:r>
            <a:r>
              <a:rPr sz="2400" b="1" dirty="0">
                <a:latin typeface="Times New Roman"/>
                <a:cs typeface="Times New Roman"/>
              </a:rPr>
              <a:t>/ </a:t>
            </a:r>
            <a:r>
              <a:rPr sz="2400" b="1" spc="-5" dirty="0">
                <a:latin typeface="Times New Roman"/>
                <a:cs typeface="Times New Roman"/>
              </a:rPr>
              <a:t>SHAKING</a:t>
            </a:r>
            <a:r>
              <a:rPr sz="2400" b="1" spc="-65" dirty="0">
                <a:latin typeface="Times New Roman"/>
                <a:cs typeface="Times New Roman"/>
              </a:rPr>
              <a:t> </a:t>
            </a:r>
            <a:r>
              <a:rPr sz="2400" b="1" spc="-5" dirty="0">
                <a:latin typeface="Times New Roman"/>
                <a:cs typeface="Times New Roman"/>
              </a:rPr>
              <a:t>HEAD</a:t>
            </a:r>
            <a:endParaRPr sz="2400" dirty="0">
              <a:latin typeface="Times New Roman"/>
              <a:cs typeface="Times New Roman"/>
            </a:endParaRPr>
          </a:p>
          <a:p>
            <a:pPr marL="469900">
              <a:lnSpc>
                <a:spcPct val="100000"/>
              </a:lnSpc>
              <a:spcBef>
                <a:spcPts val="720"/>
              </a:spcBef>
            </a:pPr>
            <a:r>
              <a:rPr sz="2400" spc="55" dirty="0">
                <a:latin typeface="Arial"/>
                <a:cs typeface="Arial"/>
              </a:rPr>
              <a:t></a:t>
            </a:r>
            <a:r>
              <a:rPr sz="2400" b="1" spc="55" dirty="0">
                <a:latin typeface="Times New Roman"/>
                <a:cs typeface="Times New Roman"/>
              </a:rPr>
              <a:t>SHRUGGING</a:t>
            </a:r>
            <a:endParaRPr sz="2400" dirty="0">
              <a:latin typeface="Times New Roman"/>
              <a:cs typeface="Times New Roman"/>
            </a:endParaRPr>
          </a:p>
          <a:p>
            <a:pPr marL="469900">
              <a:lnSpc>
                <a:spcPct val="100000"/>
              </a:lnSpc>
              <a:spcBef>
                <a:spcPts val="710"/>
              </a:spcBef>
            </a:pPr>
            <a:r>
              <a:rPr sz="2400" spc="30" dirty="0">
                <a:latin typeface="Arial"/>
                <a:cs typeface="Arial"/>
              </a:rPr>
              <a:t></a:t>
            </a:r>
            <a:r>
              <a:rPr sz="2400" b="1" spc="30" dirty="0">
                <a:latin typeface="Times New Roman"/>
                <a:cs typeface="Times New Roman"/>
              </a:rPr>
              <a:t>SCRATCHING</a:t>
            </a:r>
            <a:r>
              <a:rPr sz="2400" b="1" spc="35" dirty="0">
                <a:latin typeface="Times New Roman"/>
                <a:cs typeface="Times New Roman"/>
              </a:rPr>
              <a:t> </a:t>
            </a:r>
            <a:r>
              <a:rPr sz="2400" b="1" spc="-5" dirty="0">
                <a:latin typeface="Times New Roman"/>
                <a:cs typeface="Times New Roman"/>
              </a:rPr>
              <a:t>HEAD</a:t>
            </a:r>
            <a:endParaRPr sz="2400" dirty="0">
              <a:latin typeface="Times New Roman"/>
              <a:cs typeface="Times New Roman"/>
            </a:endParaRPr>
          </a:p>
          <a:p>
            <a:pPr marL="469900">
              <a:lnSpc>
                <a:spcPct val="100000"/>
              </a:lnSpc>
              <a:spcBef>
                <a:spcPts val="710"/>
              </a:spcBef>
            </a:pPr>
            <a:r>
              <a:rPr sz="2400" spc="40" dirty="0">
                <a:latin typeface="Arial"/>
                <a:cs typeface="Arial"/>
              </a:rPr>
              <a:t></a:t>
            </a:r>
            <a:r>
              <a:rPr sz="2400" b="1" spc="40" dirty="0">
                <a:latin typeface="Times New Roman"/>
                <a:cs typeface="Times New Roman"/>
              </a:rPr>
              <a:t>PLAYING </a:t>
            </a:r>
            <a:r>
              <a:rPr sz="2400" b="1" dirty="0">
                <a:latin typeface="Times New Roman"/>
                <a:cs typeface="Times New Roman"/>
              </a:rPr>
              <a:t>WITH</a:t>
            </a:r>
            <a:r>
              <a:rPr sz="2400" b="1" spc="-70" dirty="0">
                <a:latin typeface="Times New Roman"/>
                <a:cs typeface="Times New Roman"/>
              </a:rPr>
              <a:t> </a:t>
            </a:r>
            <a:r>
              <a:rPr sz="2400" b="1" dirty="0">
                <a:latin typeface="Times New Roman"/>
                <a:cs typeface="Times New Roman"/>
              </a:rPr>
              <a:t>HAIR</a:t>
            </a:r>
            <a:endParaRPr sz="2400" dirty="0">
              <a:latin typeface="Times New Roman"/>
              <a:cs typeface="Times New Roman"/>
            </a:endParaRPr>
          </a:p>
          <a:p>
            <a:pPr marL="469900">
              <a:lnSpc>
                <a:spcPct val="100000"/>
              </a:lnSpc>
              <a:spcBef>
                <a:spcPts val="720"/>
              </a:spcBef>
            </a:pPr>
            <a:r>
              <a:rPr sz="2400" spc="55" dirty="0">
                <a:latin typeface="Arial"/>
                <a:cs typeface="Arial"/>
              </a:rPr>
              <a:t></a:t>
            </a:r>
            <a:r>
              <a:rPr sz="2400" b="1" spc="55" dirty="0">
                <a:latin typeface="Times New Roman"/>
                <a:cs typeface="Times New Roman"/>
              </a:rPr>
              <a:t>SLOUCHING</a:t>
            </a:r>
            <a:endParaRPr sz="2400" dirty="0">
              <a:latin typeface="Times New Roman"/>
              <a:cs typeface="Times New Roman"/>
            </a:endParaRPr>
          </a:p>
          <a:p>
            <a:pPr marL="469900">
              <a:lnSpc>
                <a:spcPct val="100000"/>
              </a:lnSpc>
              <a:spcBef>
                <a:spcPts val="710"/>
              </a:spcBef>
            </a:pPr>
            <a:r>
              <a:rPr sz="2400" spc="5" dirty="0">
                <a:latin typeface="Arial"/>
                <a:cs typeface="Arial"/>
              </a:rPr>
              <a:t></a:t>
            </a:r>
            <a:r>
              <a:rPr sz="2400" b="1" spc="5" dirty="0">
                <a:latin typeface="Times New Roman"/>
                <a:cs typeface="Times New Roman"/>
              </a:rPr>
              <a:t>YAWNING</a:t>
            </a:r>
            <a:endParaRPr sz="2400" dirty="0">
              <a:latin typeface="Times New Roman"/>
              <a:cs typeface="Times New Roman"/>
            </a:endParaRPr>
          </a:p>
          <a:p>
            <a:pPr marL="469900">
              <a:lnSpc>
                <a:spcPct val="100000"/>
              </a:lnSpc>
              <a:spcBef>
                <a:spcPts val="705"/>
              </a:spcBef>
            </a:pPr>
            <a:r>
              <a:rPr sz="2400" spc="90" dirty="0">
                <a:latin typeface="Arial"/>
                <a:cs typeface="Arial"/>
              </a:rPr>
              <a:t></a:t>
            </a:r>
            <a:r>
              <a:rPr sz="2400" b="1" spc="90" dirty="0">
                <a:latin typeface="Times New Roman"/>
                <a:cs typeface="Times New Roman"/>
              </a:rPr>
              <a:t>STIFF </a:t>
            </a:r>
            <a:r>
              <a:rPr sz="2400" b="1" spc="-5" dirty="0">
                <a:latin typeface="Times New Roman"/>
                <a:cs typeface="Times New Roman"/>
              </a:rPr>
              <a:t>OR RELAXED</a:t>
            </a:r>
            <a:r>
              <a:rPr sz="2400" b="1" spc="-165" dirty="0">
                <a:latin typeface="Times New Roman"/>
                <a:cs typeface="Times New Roman"/>
              </a:rPr>
              <a:t> </a:t>
            </a:r>
            <a:r>
              <a:rPr sz="2400" b="1" spc="-5" dirty="0">
                <a:latin typeface="Times New Roman"/>
                <a:cs typeface="Times New Roman"/>
              </a:rPr>
              <a:t>POSTURE</a:t>
            </a:r>
            <a:endParaRPr sz="2400" dirty="0">
              <a:latin typeface="Times New Roman"/>
              <a:cs typeface="Times New Roman"/>
            </a:endParaRPr>
          </a:p>
          <a:p>
            <a:pPr marL="756285" marR="5080" indent="-287020">
              <a:lnSpc>
                <a:spcPts val="2590"/>
              </a:lnSpc>
              <a:spcBef>
                <a:spcPts val="1050"/>
              </a:spcBef>
            </a:pPr>
            <a:r>
              <a:rPr sz="2400" spc="65" dirty="0">
                <a:latin typeface="Arial"/>
                <a:cs typeface="Arial"/>
              </a:rPr>
              <a:t></a:t>
            </a:r>
            <a:r>
              <a:rPr sz="2400" b="1" spc="65" dirty="0">
                <a:latin typeface="Times New Roman"/>
                <a:cs typeface="Times New Roman"/>
              </a:rPr>
              <a:t>CROSSED </a:t>
            </a:r>
            <a:r>
              <a:rPr sz="2400" b="1" spc="-5" dirty="0">
                <a:latin typeface="Times New Roman"/>
                <a:cs typeface="Times New Roman"/>
              </a:rPr>
              <a:t>LEGS </a:t>
            </a:r>
            <a:r>
              <a:rPr sz="2400" b="1" dirty="0">
                <a:latin typeface="Times New Roman"/>
                <a:cs typeface="Times New Roman"/>
              </a:rPr>
              <a:t>/ </a:t>
            </a:r>
            <a:r>
              <a:rPr sz="2400" b="1" spc="-5" dirty="0">
                <a:latin typeface="Times New Roman"/>
                <a:cs typeface="Times New Roman"/>
              </a:rPr>
              <a:t>SWINGING </a:t>
            </a:r>
            <a:r>
              <a:rPr sz="2400" b="1" spc="-375" dirty="0">
                <a:latin typeface="Times New Roman"/>
                <a:cs typeface="Times New Roman"/>
              </a:rPr>
              <a:t>OR  </a:t>
            </a:r>
            <a:r>
              <a:rPr sz="2400" b="1" spc="-5" dirty="0">
                <a:latin typeface="Times New Roman"/>
                <a:cs typeface="Times New Roman"/>
              </a:rPr>
              <a:t>BOUNCING</a:t>
            </a:r>
            <a:r>
              <a:rPr sz="2400" b="1" spc="20" dirty="0">
                <a:latin typeface="Times New Roman"/>
                <a:cs typeface="Times New Roman"/>
              </a:rPr>
              <a:t> </a:t>
            </a:r>
            <a:r>
              <a:rPr sz="2400" b="1" spc="-5" dirty="0">
                <a:latin typeface="Times New Roman"/>
                <a:cs typeface="Times New Roman"/>
              </a:rPr>
              <a:t>LEG</a:t>
            </a:r>
            <a:endParaRPr sz="2400" dirty="0">
              <a:latin typeface="Times New Roman"/>
              <a:cs typeface="Times New Roman"/>
            </a:endParaRPr>
          </a:p>
          <a:p>
            <a:pPr marL="469900">
              <a:lnSpc>
                <a:spcPct val="100000"/>
              </a:lnSpc>
              <a:spcBef>
                <a:spcPts val="675"/>
              </a:spcBef>
            </a:pPr>
            <a:r>
              <a:rPr sz="2400" spc="45" dirty="0">
                <a:latin typeface="Arial"/>
                <a:cs typeface="Arial"/>
              </a:rPr>
              <a:t></a:t>
            </a:r>
            <a:r>
              <a:rPr sz="2400" b="1" spc="45" dirty="0">
                <a:latin typeface="Times New Roman"/>
                <a:cs typeface="Times New Roman"/>
              </a:rPr>
              <a:t>TAPPING </a:t>
            </a:r>
            <a:r>
              <a:rPr sz="2400" b="1" spc="-15" dirty="0">
                <a:latin typeface="Times New Roman"/>
                <a:cs typeface="Times New Roman"/>
              </a:rPr>
              <a:t>TOES </a:t>
            </a:r>
            <a:r>
              <a:rPr sz="2400" b="1" spc="-5" dirty="0">
                <a:latin typeface="Times New Roman"/>
                <a:cs typeface="Times New Roman"/>
              </a:rPr>
              <a:t>OR</a:t>
            </a:r>
            <a:r>
              <a:rPr sz="2400" b="1" spc="-75" dirty="0">
                <a:latin typeface="Times New Roman"/>
                <a:cs typeface="Times New Roman"/>
              </a:rPr>
              <a:t> </a:t>
            </a:r>
            <a:r>
              <a:rPr sz="2400" b="1" spc="-5" dirty="0">
                <a:latin typeface="Times New Roman"/>
                <a:cs typeface="Times New Roman"/>
              </a:rPr>
              <a:t>FINGERS</a:t>
            </a:r>
            <a:endParaRPr sz="2400" dirty="0">
              <a:latin typeface="Times New Roman"/>
              <a:cs typeface="Times New Roman"/>
            </a:endParaRPr>
          </a:p>
        </p:txBody>
      </p:sp>
    </p:spTree>
    <p:extLst>
      <p:ext uri="{BB962C8B-B14F-4D97-AF65-F5344CB8AC3E}">
        <p14:creationId xmlns:p14="http://schemas.microsoft.com/office/powerpoint/2010/main" val="262217430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488845" y="255832"/>
            <a:ext cx="5480252" cy="566822"/>
          </a:xfrm>
          <a:prstGeom prst="rect">
            <a:avLst/>
          </a:prstGeom>
        </p:spPr>
        <p:txBody>
          <a:bodyPr vert="horz" wrap="square" lIns="0" tIns="12700" rIns="0" bIns="0" rtlCol="0">
            <a:spAutoFit/>
          </a:bodyPr>
          <a:lstStyle/>
          <a:p>
            <a:pPr marL="12700">
              <a:lnSpc>
                <a:spcPct val="100000"/>
              </a:lnSpc>
              <a:spcBef>
                <a:spcPts val="100"/>
              </a:spcBef>
            </a:pPr>
            <a:r>
              <a:rPr spc="-5" dirty="0"/>
              <a:t>NONVERBAL</a:t>
            </a:r>
            <a:r>
              <a:rPr spc="-85" dirty="0"/>
              <a:t> </a:t>
            </a:r>
            <a:r>
              <a:rPr spc="-5" dirty="0"/>
              <a:t>CUES</a:t>
            </a:r>
          </a:p>
        </p:txBody>
      </p:sp>
      <p:graphicFrame>
        <p:nvGraphicFramePr>
          <p:cNvPr id="3" name="object 3"/>
          <p:cNvGraphicFramePr>
            <a:graphicFrameLocks noGrp="1"/>
          </p:cNvGraphicFramePr>
          <p:nvPr>
            <p:extLst>
              <p:ext uri="{D42A27DB-BD31-4B8C-83A1-F6EECF244321}">
                <p14:modId xmlns:p14="http://schemas.microsoft.com/office/powerpoint/2010/main" val="3277442975"/>
              </p:ext>
            </p:extLst>
          </p:nvPr>
        </p:nvGraphicFramePr>
        <p:xfrm>
          <a:off x="425653" y="1313644"/>
          <a:ext cx="5740400" cy="5334804"/>
        </p:xfrm>
        <a:graphic>
          <a:graphicData uri="http://schemas.openxmlformats.org/drawingml/2006/table">
            <a:tbl>
              <a:tblPr firstRow="1" bandRow="1">
                <a:tableStyleId>{2D5ABB26-0587-4C30-8999-92F81FD0307C}</a:tableStyleId>
              </a:tblPr>
              <a:tblGrid>
                <a:gridCol w="5740400">
                  <a:extLst>
                    <a:ext uri="{9D8B030D-6E8A-4147-A177-3AD203B41FA5}">
                      <a16:colId xmlns:a16="http://schemas.microsoft.com/office/drawing/2014/main" val="20000"/>
                    </a:ext>
                  </a:extLst>
                </a:gridCol>
              </a:tblGrid>
              <a:tr h="494590">
                <a:tc>
                  <a:txBody>
                    <a:bodyPr/>
                    <a:lstStyle/>
                    <a:p>
                      <a:pPr marL="1270" algn="ctr">
                        <a:lnSpc>
                          <a:spcPct val="100000"/>
                        </a:lnSpc>
                        <a:spcBef>
                          <a:spcPts val="310"/>
                        </a:spcBef>
                      </a:pPr>
                      <a:r>
                        <a:rPr sz="1600" b="1" spc="-5" dirty="0">
                          <a:latin typeface="Georgia"/>
                          <a:cs typeface="Georgia"/>
                        </a:rPr>
                        <a:t>SOCIAL</a:t>
                      </a:r>
                      <a:r>
                        <a:rPr sz="1600" b="1" spc="25" dirty="0">
                          <a:latin typeface="Georgia"/>
                          <a:cs typeface="Georgia"/>
                        </a:rPr>
                        <a:t> </a:t>
                      </a:r>
                      <a:r>
                        <a:rPr sz="1600" b="1" spc="-5" dirty="0">
                          <a:latin typeface="Georgia"/>
                          <a:cs typeface="Georgia"/>
                        </a:rPr>
                        <a:t>SKILLS</a:t>
                      </a:r>
                      <a:endParaRPr sz="1600" dirty="0">
                        <a:latin typeface="Georgia"/>
                        <a:cs typeface="Georgia"/>
                      </a:endParaRPr>
                    </a:p>
                  </a:txBody>
                  <a:tcPr marL="0" marR="0" marT="39370" marB="0">
                    <a:lnL w="12700">
                      <a:solidFill>
                        <a:srgbClr val="000000"/>
                      </a:solidFill>
                      <a:prstDash val="solid"/>
                    </a:lnL>
                    <a:lnR w="12700">
                      <a:solidFill>
                        <a:srgbClr val="000000"/>
                      </a:solidFill>
                      <a:prstDash val="solid"/>
                    </a:lnR>
                    <a:lnT w="28575">
                      <a:solidFill>
                        <a:srgbClr val="000000"/>
                      </a:solidFill>
                      <a:prstDash val="solid"/>
                    </a:lnT>
                    <a:lnB w="12700">
                      <a:solidFill>
                        <a:srgbClr val="000000"/>
                      </a:solidFill>
                      <a:prstDash val="solid"/>
                    </a:lnB>
                  </a:tcPr>
                </a:tc>
                <a:extLst>
                  <a:ext uri="{0D108BD9-81ED-4DB2-BD59-A6C34878D82A}">
                    <a16:rowId xmlns:a16="http://schemas.microsoft.com/office/drawing/2014/main" val="10000"/>
                  </a:ext>
                </a:extLst>
              </a:tr>
              <a:tr h="1159946">
                <a:tc>
                  <a:txBody>
                    <a:bodyPr/>
                    <a:lstStyle/>
                    <a:p>
                      <a:pPr marL="171450" indent="-80645">
                        <a:lnSpc>
                          <a:spcPct val="100000"/>
                        </a:lnSpc>
                        <a:spcBef>
                          <a:spcPts val="310"/>
                        </a:spcBef>
                        <a:buSzPct val="93750"/>
                        <a:buFont typeface="Georgia"/>
                        <a:buChar char="•"/>
                        <a:tabLst>
                          <a:tab pos="172085" algn="l"/>
                        </a:tabLst>
                      </a:pPr>
                      <a:r>
                        <a:rPr sz="1600" b="1" spc="-10" dirty="0">
                          <a:latin typeface="Georgia"/>
                          <a:cs typeface="Georgia"/>
                        </a:rPr>
                        <a:t>USE </a:t>
                      </a:r>
                      <a:r>
                        <a:rPr sz="1600" b="1" spc="-5" dirty="0">
                          <a:latin typeface="Georgia"/>
                          <a:cs typeface="Georgia"/>
                        </a:rPr>
                        <a:t>OF</a:t>
                      </a:r>
                      <a:r>
                        <a:rPr sz="1600" b="1" spc="20" dirty="0">
                          <a:latin typeface="Georgia"/>
                          <a:cs typeface="Georgia"/>
                        </a:rPr>
                        <a:t> </a:t>
                      </a:r>
                      <a:r>
                        <a:rPr sz="1600" b="1" spc="-10" dirty="0">
                          <a:latin typeface="Georgia"/>
                          <a:cs typeface="Georgia"/>
                        </a:rPr>
                        <a:t>TIME</a:t>
                      </a:r>
                      <a:endParaRPr sz="1600" dirty="0">
                        <a:latin typeface="Georgia"/>
                        <a:cs typeface="Georgia"/>
                      </a:endParaRPr>
                    </a:p>
                    <a:p>
                      <a:pPr marL="171450" indent="-80645">
                        <a:lnSpc>
                          <a:spcPct val="100000"/>
                        </a:lnSpc>
                        <a:spcBef>
                          <a:spcPts val="385"/>
                        </a:spcBef>
                        <a:buSzPct val="93750"/>
                        <a:buFont typeface="Georgia"/>
                        <a:buChar char="•"/>
                        <a:tabLst>
                          <a:tab pos="172085" algn="l"/>
                        </a:tabLst>
                      </a:pPr>
                      <a:r>
                        <a:rPr sz="1600" b="1" spc="-10" dirty="0">
                          <a:latin typeface="Georgia"/>
                          <a:cs typeface="Georgia"/>
                        </a:rPr>
                        <a:t>PUNCTUALITY</a:t>
                      </a:r>
                      <a:endParaRPr sz="1600" dirty="0">
                        <a:latin typeface="Georgia"/>
                        <a:cs typeface="Georgia"/>
                      </a:endParaRPr>
                    </a:p>
                    <a:p>
                      <a:pPr marL="171450" indent="-80645">
                        <a:lnSpc>
                          <a:spcPct val="100000"/>
                        </a:lnSpc>
                        <a:spcBef>
                          <a:spcPts val="385"/>
                        </a:spcBef>
                        <a:buSzPct val="93750"/>
                        <a:buFont typeface="Georgia"/>
                        <a:buChar char="•"/>
                        <a:tabLst>
                          <a:tab pos="172085" algn="l"/>
                        </a:tabLst>
                      </a:pPr>
                      <a:r>
                        <a:rPr sz="1600" b="1" spc="-10" dirty="0">
                          <a:latin typeface="Georgia"/>
                          <a:cs typeface="Georgia"/>
                        </a:rPr>
                        <a:t>USE </a:t>
                      </a:r>
                      <a:r>
                        <a:rPr sz="1600" b="1" spc="-5" dirty="0">
                          <a:latin typeface="Georgia"/>
                          <a:cs typeface="Georgia"/>
                        </a:rPr>
                        <a:t>OF </a:t>
                      </a:r>
                      <a:r>
                        <a:rPr sz="1600" b="1" spc="-10" dirty="0">
                          <a:latin typeface="Georgia"/>
                          <a:cs typeface="Georgia"/>
                        </a:rPr>
                        <a:t>TIME TO </a:t>
                      </a:r>
                      <a:r>
                        <a:rPr sz="1600" b="1" spc="-5" dirty="0">
                          <a:latin typeface="Georgia"/>
                          <a:cs typeface="Georgia"/>
                        </a:rPr>
                        <a:t>DEMONSTRATE</a:t>
                      </a:r>
                      <a:r>
                        <a:rPr sz="1600" b="1" spc="100" dirty="0">
                          <a:latin typeface="Georgia"/>
                          <a:cs typeface="Georgia"/>
                        </a:rPr>
                        <a:t> </a:t>
                      </a:r>
                      <a:r>
                        <a:rPr sz="1600" b="1" spc="-10" dirty="0">
                          <a:latin typeface="Georgia"/>
                          <a:cs typeface="Georgia"/>
                        </a:rPr>
                        <a:t>POWER</a:t>
                      </a:r>
                      <a:endParaRPr sz="1600" dirty="0">
                        <a:latin typeface="Georgia"/>
                        <a:cs typeface="Georgia"/>
                      </a:endParaRPr>
                    </a:p>
                  </a:txBody>
                  <a:tcPr marL="0" marR="0" marT="3937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1"/>
                  </a:ext>
                </a:extLst>
              </a:tr>
              <a:tr h="2277391">
                <a:tc>
                  <a:txBody>
                    <a:bodyPr/>
                    <a:lstStyle/>
                    <a:p>
                      <a:pPr marL="171450" indent="-80645">
                        <a:lnSpc>
                          <a:spcPct val="100000"/>
                        </a:lnSpc>
                        <a:spcBef>
                          <a:spcPts val="315"/>
                        </a:spcBef>
                        <a:buSzPct val="93750"/>
                        <a:buFont typeface="Georgia"/>
                        <a:buChar char="•"/>
                        <a:tabLst>
                          <a:tab pos="172085" algn="l"/>
                        </a:tabLst>
                      </a:pPr>
                      <a:r>
                        <a:rPr sz="1600" b="1" spc="-10" dirty="0">
                          <a:latin typeface="Georgia"/>
                          <a:cs typeface="Georgia"/>
                        </a:rPr>
                        <a:t>USE </a:t>
                      </a:r>
                      <a:r>
                        <a:rPr sz="1600" b="1" spc="-5" dirty="0">
                          <a:latin typeface="Georgia"/>
                          <a:cs typeface="Georgia"/>
                        </a:rPr>
                        <a:t>OF</a:t>
                      </a:r>
                      <a:r>
                        <a:rPr sz="1600" b="1" spc="15" dirty="0">
                          <a:latin typeface="Georgia"/>
                          <a:cs typeface="Georgia"/>
                        </a:rPr>
                        <a:t> </a:t>
                      </a:r>
                      <a:r>
                        <a:rPr sz="1600" b="1" spc="-10" dirty="0">
                          <a:latin typeface="Georgia"/>
                          <a:cs typeface="Georgia"/>
                        </a:rPr>
                        <a:t>SPACE</a:t>
                      </a:r>
                      <a:endParaRPr sz="1600">
                        <a:latin typeface="Georgia"/>
                        <a:cs typeface="Georgia"/>
                      </a:endParaRPr>
                    </a:p>
                    <a:p>
                      <a:pPr marL="171450" indent="-80645">
                        <a:lnSpc>
                          <a:spcPct val="100000"/>
                        </a:lnSpc>
                        <a:spcBef>
                          <a:spcPts val="385"/>
                        </a:spcBef>
                        <a:buSzPct val="93750"/>
                        <a:buFont typeface="Georgia"/>
                        <a:buChar char="•"/>
                        <a:tabLst>
                          <a:tab pos="172085" algn="l"/>
                        </a:tabLst>
                      </a:pPr>
                      <a:r>
                        <a:rPr sz="1600" b="1" spc="-10" dirty="0">
                          <a:latin typeface="Georgia"/>
                          <a:cs typeface="Georgia"/>
                        </a:rPr>
                        <a:t>PERSONAL SPACE </a:t>
                      </a:r>
                      <a:r>
                        <a:rPr sz="1600" b="1" spc="-5" dirty="0">
                          <a:latin typeface="Georgia"/>
                          <a:cs typeface="Georgia"/>
                        </a:rPr>
                        <a:t>/ </a:t>
                      </a:r>
                      <a:r>
                        <a:rPr sz="1600" b="1" spc="-10" dirty="0">
                          <a:latin typeface="Georgia"/>
                          <a:cs typeface="Georgia"/>
                        </a:rPr>
                        <a:t>COMFORT</a:t>
                      </a:r>
                      <a:r>
                        <a:rPr sz="1600" b="1" spc="110" dirty="0">
                          <a:latin typeface="Georgia"/>
                          <a:cs typeface="Georgia"/>
                        </a:rPr>
                        <a:t> </a:t>
                      </a:r>
                      <a:r>
                        <a:rPr sz="1600" b="1" spc="-10" dirty="0">
                          <a:latin typeface="Georgia"/>
                          <a:cs typeface="Georgia"/>
                        </a:rPr>
                        <a:t>ZONES</a:t>
                      </a:r>
                      <a:endParaRPr sz="1600">
                        <a:latin typeface="Georgia"/>
                        <a:cs typeface="Georgia"/>
                      </a:endParaRPr>
                    </a:p>
                    <a:p>
                      <a:pPr marL="171450" indent="-80645">
                        <a:lnSpc>
                          <a:spcPct val="100000"/>
                        </a:lnSpc>
                        <a:spcBef>
                          <a:spcPts val="380"/>
                        </a:spcBef>
                        <a:buSzPct val="93750"/>
                        <a:buFont typeface="Georgia"/>
                        <a:buChar char="•"/>
                        <a:tabLst>
                          <a:tab pos="172085" algn="l"/>
                        </a:tabLst>
                      </a:pPr>
                      <a:r>
                        <a:rPr sz="1600" b="1" spc="-10" dirty="0">
                          <a:latin typeface="Georgia"/>
                          <a:cs typeface="Georgia"/>
                        </a:rPr>
                        <a:t>USE </a:t>
                      </a:r>
                      <a:r>
                        <a:rPr sz="1600" b="1" spc="-5" dirty="0">
                          <a:latin typeface="Georgia"/>
                          <a:cs typeface="Georgia"/>
                        </a:rPr>
                        <a:t>OF </a:t>
                      </a:r>
                      <a:r>
                        <a:rPr sz="1600" b="1" spc="-10" dirty="0">
                          <a:latin typeface="Georgia"/>
                          <a:cs typeface="Georgia"/>
                        </a:rPr>
                        <a:t>SPACE TO ASSERT</a:t>
                      </a:r>
                      <a:r>
                        <a:rPr sz="1600" b="1" spc="110" dirty="0">
                          <a:latin typeface="Georgia"/>
                          <a:cs typeface="Georgia"/>
                        </a:rPr>
                        <a:t> </a:t>
                      </a:r>
                      <a:r>
                        <a:rPr sz="1600" b="1" spc="-5" dirty="0">
                          <a:latin typeface="Georgia"/>
                          <a:cs typeface="Georgia"/>
                        </a:rPr>
                        <a:t>AUTHORITY</a:t>
                      </a:r>
                      <a:endParaRPr sz="1600">
                        <a:latin typeface="Georgia"/>
                        <a:cs typeface="Georgia"/>
                      </a:endParaRPr>
                    </a:p>
                    <a:p>
                      <a:pPr marL="171450" indent="-80645">
                        <a:lnSpc>
                          <a:spcPct val="100000"/>
                        </a:lnSpc>
                        <a:spcBef>
                          <a:spcPts val="385"/>
                        </a:spcBef>
                        <a:buSzPct val="93750"/>
                        <a:buFont typeface="Georgia"/>
                        <a:buChar char="•"/>
                        <a:tabLst>
                          <a:tab pos="172085" algn="l"/>
                        </a:tabLst>
                      </a:pPr>
                      <a:r>
                        <a:rPr sz="1600" b="1" spc="-5" dirty="0">
                          <a:latin typeface="Georgia"/>
                          <a:cs typeface="Georgia"/>
                        </a:rPr>
                        <a:t>SEATING</a:t>
                      </a:r>
                      <a:r>
                        <a:rPr sz="1600" b="1" dirty="0">
                          <a:latin typeface="Georgia"/>
                          <a:cs typeface="Georgia"/>
                        </a:rPr>
                        <a:t> </a:t>
                      </a:r>
                      <a:r>
                        <a:rPr sz="1600" b="1" spc="-10" dirty="0">
                          <a:latin typeface="Georgia"/>
                          <a:cs typeface="Georgia"/>
                        </a:rPr>
                        <a:t>ARRANGEMENTS</a:t>
                      </a:r>
                      <a:endParaRPr sz="1600">
                        <a:latin typeface="Georgia"/>
                        <a:cs typeface="Georgia"/>
                      </a:endParaRPr>
                    </a:p>
                  </a:txBody>
                  <a:tcPr marL="0" marR="0" marT="4000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2"/>
                  </a:ext>
                </a:extLst>
              </a:tr>
              <a:tr h="1402877">
                <a:tc>
                  <a:txBody>
                    <a:bodyPr/>
                    <a:lstStyle/>
                    <a:p>
                      <a:pPr marL="171450" indent="-80645">
                        <a:lnSpc>
                          <a:spcPct val="100000"/>
                        </a:lnSpc>
                        <a:spcBef>
                          <a:spcPts val="320"/>
                        </a:spcBef>
                        <a:buSzPct val="93750"/>
                        <a:buFont typeface="Georgia"/>
                        <a:buChar char="•"/>
                        <a:tabLst>
                          <a:tab pos="172085" algn="l"/>
                        </a:tabLst>
                      </a:pPr>
                      <a:r>
                        <a:rPr sz="1600" b="1" spc="-10" dirty="0">
                          <a:latin typeface="Georgia"/>
                          <a:cs typeface="Georgia"/>
                        </a:rPr>
                        <a:t>TOUCHING</a:t>
                      </a:r>
                      <a:r>
                        <a:rPr sz="1600" b="1" spc="35" dirty="0">
                          <a:latin typeface="Georgia"/>
                          <a:cs typeface="Georgia"/>
                        </a:rPr>
                        <a:t> </a:t>
                      </a:r>
                      <a:r>
                        <a:rPr sz="1600" b="1" spc="-10" dirty="0">
                          <a:latin typeface="Georgia"/>
                          <a:cs typeface="Georgia"/>
                        </a:rPr>
                        <a:t>PROTOCOL</a:t>
                      </a:r>
                      <a:endParaRPr sz="1600" dirty="0">
                        <a:latin typeface="Georgia"/>
                        <a:cs typeface="Georgia"/>
                      </a:endParaRPr>
                    </a:p>
                    <a:p>
                      <a:pPr marL="91440" marR="104775">
                        <a:lnSpc>
                          <a:spcPct val="100000"/>
                        </a:lnSpc>
                        <a:spcBef>
                          <a:spcPts val="380"/>
                        </a:spcBef>
                        <a:buSzPct val="93750"/>
                        <a:buFont typeface="Georgia"/>
                        <a:buChar char="•"/>
                        <a:tabLst>
                          <a:tab pos="172085" algn="l"/>
                        </a:tabLst>
                      </a:pPr>
                      <a:r>
                        <a:rPr sz="1600" b="1" spc="-10" dirty="0">
                          <a:latin typeface="Georgia"/>
                          <a:cs typeface="Georgia"/>
                        </a:rPr>
                        <a:t>GREETINGS </a:t>
                      </a:r>
                      <a:r>
                        <a:rPr sz="1600" b="1" spc="-5" dirty="0">
                          <a:latin typeface="Georgia"/>
                          <a:cs typeface="Georgia"/>
                        </a:rPr>
                        <a:t>= </a:t>
                      </a:r>
                      <a:r>
                        <a:rPr sz="1600" b="1" spc="-10" dirty="0">
                          <a:latin typeface="Georgia"/>
                          <a:cs typeface="Georgia"/>
                        </a:rPr>
                        <a:t>HANDSHAKES,HUGGING, </a:t>
                      </a:r>
                      <a:r>
                        <a:rPr sz="1600" b="1" spc="-5" dirty="0">
                          <a:latin typeface="Georgia"/>
                          <a:cs typeface="Georgia"/>
                        </a:rPr>
                        <a:t>KISSING,  BOWING,</a:t>
                      </a:r>
                      <a:r>
                        <a:rPr sz="1600" b="1" spc="5" dirty="0">
                          <a:latin typeface="Georgia"/>
                          <a:cs typeface="Georgia"/>
                        </a:rPr>
                        <a:t> </a:t>
                      </a:r>
                      <a:r>
                        <a:rPr sz="1600" b="1" spc="-10" dirty="0">
                          <a:latin typeface="Georgia"/>
                          <a:cs typeface="Georgia"/>
                        </a:rPr>
                        <a:t>ETC.</a:t>
                      </a:r>
                      <a:endParaRPr sz="1600" dirty="0">
                        <a:latin typeface="Georgia"/>
                        <a:cs typeface="Georgia"/>
                      </a:endParaRPr>
                    </a:p>
                  </a:txBody>
                  <a:tcPr marL="0" marR="0" marT="40640" marB="0">
                    <a:lnL w="12700">
                      <a:solidFill>
                        <a:srgbClr val="000000"/>
                      </a:solidFill>
                      <a:prstDash val="solid"/>
                    </a:lnL>
                    <a:lnR w="12700">
                      <a:solidFill>
                        <a:srgbClr val="000000"/>
                      </a:solidFill>
                      <a:prstDash val="solid"/>
                    </a:lnR>
                    <a:lnT w="12700">
                      <a:solidFill>
                        <a:srgbClr val="000000"/>
                      </a:solidFill>
                      <a:prstDash val="solid"/>
                    </a:lnT>
                    <a:lnB w="28575">
                      <a:solidFill>
                        <a:srgbClr val="000000"/>
                      </a:solidFill>
                      <a:prstDash val="solid"/>
                    </a:lnB>
                  </a:tcPr>
                </a:tc>
                <a:extLst>
                  <a:ext uri="{0D108BD9-81ED-4DB2-BD59-A6C34878D82A}">
                    <a16:rowId xmlns:a16="http://schemas.microsoft.com/office/drawing/2014/main" val="10003"/>
                  </a:ext>
                </a:extLst>
              </a:tr>
            </a:tbl>
          </a:graphicData>
        </a:graphic>
      </p:graphicFrame>
      <p:sp>
        <p:nvSpPr>
          <p:cNvPr id="4" name="object 4"/>
          <p:cNvSpPr txBox="1"/>
          <p:nvPr/>
        </p:nvSpPr>
        <p:spPr>
          <a:xfrm>
            <a:off x="6568224" y="1044676"/>
            <a:ext cx="5087155" cy="5859938"/>
          </a:xfrm>
          <a:prstGeom prst="rect">
            <a:avLst/>
          </a:prstGeom>
        </p:spPr>
        <p:txBody>
          <a:bodyPr vert="horz" wrap="square" lIns="0" tIns="139065" rIns="0" bIns="0" rtlCol="0">
            <a:spAutoFit/>
          </a:bodyPr>
          <a:lstStyle/>
          <a:p>
            <a:pPr marL="12700">
              <a:lnSpc>
                <a:spcPct val="100000"/>
              </a:lnSpc>
              <a:spcBef>
                <a:spcPts val="1095"/>
              </a:spcBef>
            </a:pPr>
            <a:r>
              <a:rPr sz="2000" spc="380" dirty="0">
                <a:latin typeface="Arial"/>
                <a:cs typeface="Arial"/>
              </a:rPr>
              <a:t></a:t>
            </a:r>
            <a:r>
              <a:rPr sz="2000" spc="350" dirty="0">
                <a:latin typeface="Arial"/>
                <a:cs typeface="Arial"/>
              </a:rPr>
              <a:t> </a:t>
            </a:r>
            <a:r>
              <a:rPr sz="2000" b="1" dirty="0">
                <a:latin typeface="Times New Roman"/>
                <a:cs typeface="Times New Roman"/>
              </a:rPr>
              <a:t>ETIQUETTE</a:t>
            </a:r>
            <a:endParaRPr sz="2000" dirty="0">
              <a:latin typeface="Times New Roman"/>
              <a:cs typeface="Times New Roman"/>
            </a:endParaRPr>
          </a:p>
          <a:p>
            <a:pPr marL="12700">
              <a:lnSpc>
                <a:spcPct val="100000"/>
              </a:lnSpc>
              <a:spcBef>
                <a:spcPts val="994"/>
              </a:spcBef>
            </a:pPr>
            <a:r>
              <a:rPr sz="2000" dirty="0">
                <a:latin typeface="Times New Roman"/>
                <a:cs typeface="Times New Roman"/>
              </a:rPr>
              <a:t>= </a:t>
            </a:r>
            <a:r>
              <a:rPr sz="2000" i="1" dirty="0">
                <a:latin typeface="Times New Roman"/>
                <a:cs typeface="Times New Roman"/>
              </a:rPr>
              <a:t>KNOWING </a:t>
            </a:r>
            <a:r>
              <a:rPr sz="2000" i="1" spc="5" dirty="0">
                <a:latin typeface="Times New Roman"/>
                <a:cs typeface="Times New Roman"/>
              </a:rPr>
              <a:t>HOW </a:t>
            </a:r>
            <a:r>
              <a:rPr sz="2000" i="1" spc="-20" dirty="0">
                <a:latin typeface="Times New Roman"/>
                <a:cs typeface="Times New Roman"/>
              </a:rPr>
              <a:t>TO </a:t>
            </a:r>
            <a:r>
              <a:rPr sz="2000" i="1" dirty="0">
                <a:latin typeface="Times New Roman"/>
                <a:cs typeface="Times New Roman"/>
              </a:rPr>
              <a:t>ACT IN A</a:t>
            </a:r>
            <a:r>
              <a:rPr sz="2000" i="1" spc="-175" dirty="0">
                <a:latin typeface="Times New Roman"/>
                <a:cs typeface="Times New Roman"/>
              </a:rPr>
              <a:t> </a:t>
            </a:r>
            <a:r>
              <a:rPr sz="2000" i="1" dirty="0">
                <a:latin typeface="Times New Roman"/>
                <a:cs typeface="Times New Roman"/>
              </a:rPr>
              <a:t>GIVEN</a:t>
            </a:r>
            <a:endParaRPr sz="2000" dirty="0">
              <a:latin typeface="Times New Roman"/>
              <a:cs typeface="Times New Roman"/>
            </a:endParaRPr>
          </a:p>
          <a:p>
            <a:pPr marL="355600">
              <a:lnSpc>
                <a:spcPct val="100000"/>
              </a:lnSpc>
            </a:pPr>
            <a:r>
              <a:rPr sz="2000" i="1" spc="-5" dirty="0">
                <a:latin typeface="Times New Roman"/>
                <a:cs typeface="Times New Roman"/>
              </a:rPr>
              <a:t>SITUATION</a:t>
            </a:r>
            <a:endParaRPr sz="2000" dirty="0">
              <a:latin typeface="Times New Roman"/>
              <a:cs typeface="Times New Roman"/>
            </a:endParaRPr>
          </a:p>
          <a:p>
            <a:pPr marL="469900">
              <a:lnSpc>
                <a:spcPct val="100000"/>
              </a:lnSpc>
              <a:spcBef>
                <a:spcPts val="1010"/>
              </a:spcBef>
            </a:pPr>
            <a:r>
              <a:rPr sz="2000" b="1" u="heavy" dirty="0">
                <a:uFill>
                  <a:solidFill>
                    <a:srgbClr val="0D0D0D"/>
                  </a:solidFill>
                </a:uFill>
                <a:latin typeface="Times New Roman"/>
                <a:cs typeface="Times New Roman"/>
              </a:rPr>
              <a:t>SOCIAL</a:t>
            </a:r>
            <a:r>
              <a:rPr sz="2000" b="1" u="heavy" spc="-135" dirty="0">
                <a:uFill>
                  <a:solidFill>
                    <a:srgbClr val="0D0D0D"/>
                  </a:solidFill>
                </a:uFill>
                <a:latin typeface="Times New Roman"/>
                <a:cs typeface="Times New Roman"/>
              </a:rPr>
              <a:t> </a:t>
            </a:r>
            <a:r>
              <a:rPr sz="2000" b="1" u="heavy" spc="-5" dirty="0">
                <a:uFill>
                  <a:solidFill>
                    <a:srgbClr val="0D0D0D"/>
                  </a:solidFill>
                </a:uFill>
                <a:latin typeface="Times New Roman"/>
                <a:cs typeface="Times New Roman"/>
              </a:rPr>
              <a:t>PROTOCOL</a:t>
            </a:r>
            <a:endParaRPr sz="2000" dirty="0">
              <a:latin typeface="Times New Roman"/>
              <a:cs typeface="Times New Roman"/>
            </a:endParaRPr>
          </a:p>
          <a:p>
            <a:pPr marL="927100">
              <a:lnSpc>
                <a:spcPct val="100000"/>
              </a:lnSpc>
              <a:spcBef>
                <a:spcPts val="994"/>
              </a:spcBef>
            </a:pPr>
            <a:r>
              <a:rPr sz="2000" spc="45" dirty="0">
                <a:latin typeface="Arial"/>
                <a:cs typeface="Arial"/>
              </a:rPr>
              <a:t></a:t>
            </a:r>
            <a:r>
              <a:rPr sz="2000" spc="45" dirty="0">
                <a:latin typeface="Times New Roman"/>
                <a:cs typeface="Times New Roman"/>
              </a:rPr>
              <a:t>DRINKING </a:t>
            </a:r>
            <a:r>
              <a:rPr sz="2000" dirty="0">
                <a:latin typeface="Times New Roman"/>
                <a:cs typeface="Times New Roman"/>
              </a:rPr>
              <a:t>&amp; DINING</a:t>
            </a:r>
            <a:r>
              <a:rPr sz="2000" spc="-125" dirty="0">
                <a:latin typeface="Times New Roman"/>
                <a:cs typeface="Times New Roman"/>
              </a:rPr>
              <a:t> </a:t>
            </a:r>
            <a:r>
              <a:rPr sz="2000" dirty="0">
                <a:latin typeface="Times New Roman"/>
                <a:cs typeface="Times New Roman"/>
              </a:rPr>
              <a:t>MANNERS</a:t>
            </a:r>
          </a:p>
          <a:p>
            <a:pPr marL="927100">
              <a:lnSpc>
                <a:spcPct val="100000"/>
              </a:lnSpc>
              <a:spcBef>
                <a:spcPts val="994"/>
              </a:spcBef>
            </a:pPr>
            <a:r>
              <a:rPr sz="2000" spc="10" dirty="0">
                <a:latin typeface="Arial"/>
                <a:cs typeface="Arial"/>
              </a:rPr>
              <a:t></a:t>
            </a:r>
            <a:r>
              <a:rPr sz="2000" spc="10" dirty="0">
                <a:latin typeface="Times New Roman"/>
                <a:cs typeface="Times New Roman"/>
              </a:rPr>
              <a:t>CONVERSATIONAL</a:t>
            </a:r>
            <a:r>
              <a:rPr sz="2000" spc="-100" dirty="0">
                <a:latin typeface="Times New Roman"/>
                <a:cs typeface="Times New Roman"/>
              </a:rPr>
              <a:t> </a:t>
            </a:r>
            <a:r>
              <a:rPr sz="2000" dirty="0">
                <a:latin typeface="Times New Roman"/>
                <a:cs typeface="Times New Roman"/>
              </a:rPr>
              <a:t>RULES</a:t>
            </a:r>
          </a:p>
          <a:p>
            <a:pPr marL="927100">
              <a:lnSpc>
                <a:spcPct val="100000"/>
              </a:lnSpc>
              <a:spcBef>
                <a:spcPts val="1015"/>
              </a:spcBef>
            </a:pPr>
            <a:r>
              <a:rPr sz="2000" spc="95" dirty="0">
                <a:latin typeface="Arial"/>
                <a:cs typeface="Arial"/>
              </a:rPr>
              <a:t></a:t>
            </a:r>
            <a:r>
              <a:rPr sz="2000" spc="95" dirty="0">
                <a:latin typeface="Times New Roman"/>
                <a:cs typeface="Times New Roman"/>
              </a:rPr>
              <a:t>USE </a:t>
            </a:r>
            <a:r>
              <a:rPr sz="2000" dirty="0">
                <a:latin typeface="Times New Roman"/>
                <a:cs typeface="Times New Roman"/>
              </a:rPr>
              <a:t>OF CELL PHONES IN</a:t>
            </a:r>
            <a:r>
              <a:rPr sz="2000" spc="-204" dirty="0">
                <a:latin typeface="Times New Roman"/>
                <a:cs typeface="Times New Roman"/>
              </a:rPr>
              <a:t> </a:t>
            </a:r>
            <a:r>
              <a:rPr sz="2000" spc="-90" dirty="0">
                <a:latin typeface="Times New Roman"/>
                <a:cs typeface="Times New Roman"/>
              </a:rPr>
              <a:t>PUBLIC</a:t>
            </a:r>
            <a:endParaRPr sz="2000" dirty="0">
              <a:latin typeface="Times New Roman"/>
              <a:cs typeface="Times New Roman"/>
            </a:endParaRPr>
          </a:p>
          <a:p>
            <a:pPr marL="927100">
              <a:lnSpc>
                <a:spcPct val="100000"/>
              </a:lnSpc>
              <a:spcBef>
                <a:spcPts val="994"/>
              </a:spcBef>
            </a:pPr>
            <a:r>
              <a:rPr sz="2000" spc="95" dirty="0">
                <a:latin typeface="Arial"/>
                <a:cs typeface="Arial"/>
              </a:rPr>
              <a:t></a:t>
            </a:r>
            <a:r>
              <a:rPr sz="2000" spc="95" dirty="0">
                <a:latin typeface="Times New Roman"/>
                <a:cs typeface="Times New Roman"/>
              </a:rPr>
              <a:t>USE </a:t>
            </a:r>
            <a:r>
              <a:rPr sz="2000" dirty="0">
                <a:latin typeface="Times New Roman"/>
                <a:cs typeface="Times New Roman"/>
              </a:rPr>
              <a:t>OF</a:t>
            </a:r>
            <a:r>
              <a:rPr sz="2000" spc="-114" dirty="0">
                <a:latin typeface="Times New Roman"/>
                <a:cs typeface="Times New Roman"/>
              </a:rPr>
              <a:t> </a:t>
            </a:r>
            <a:r>
              <a:rPr sz="2000" dirty="0">
                <a:latin typeface="Times New Roman"/>
                <a:cs typeface="Times New Roman"/>
              </a:rPr>
              <a:t>NAMES</a:t>
            </a:r>
          </a:p>
          <a:p>
            <a:pPr marL="927100">
              <a:lnSpc>
                <a:spcPct val="100000"/>
              </a:lnSpc>
              <a:spcBef>
                <a:spcPts val="994"/>
              </a:spcBef>
            </a:pPr>
            <a:r>
              <a:rPr sz="2000" spc="30" dirty="0">
                <a:latin typeface="Arial"/>
                <a:cs typeface="Arial"/>
              </a:rPr>
              <a:t></a:t>
            </a:r>
            <a:r>
              <a:rPr sz="2000" spc="30" dirty="0">
                <a:latin typeface="Times New Roman"/>
                <a:cs typeface="Times New Roman"/>
              </a:rPr>
              <a:t>INTRODUCTIONS</a:t>
            </a:r>
            <a:endParaRPr sz="2000" dirty="0">
              <a:latin typeface="Times New Roman"/>
              <a:cs typeface="Times New Roman"/>
            </a:endParaRPr>
          </a:p>
          <a:p>
            <a:pPr marL="927100">
              <a:lnSpc>
                <a:spcPct val="100000"/>
              </a:lnSpc>
              <a:spcBef>
                <a:spcPts val="1010"/>
              </a:spcBef>
            </a:pPr>
            <a:r>
              <a:rPr sz="2000" spc="20" dirty="0">
                <a:latin typeface="Arial"/>
                <a:cs typeface="Arial"/>
              </a:rPr>
              <a:t></a:t>
            </a:r>
            <a:r>
              <a:rPr sz="2000" spc="20" dirty="0">
                <a:latin typeface="Times New Roman"/>
                <a:cs typeface="Times New Roman"/>
              </a:rPr>
              <a:t>SEATING</a:t>
            </a:r>
            <a:r>
              <a:rPr sz="2000" spc="-20" dirty="0">
                <a:latin typeface="Times New Roman"/>
                <a:cs typeface="Times New Roman"/>
              </a:rPr>
              <a:t> </a:t>
            </a:r>
            <a:r>
              <a:rPr sz="2000" dirty="0">
                <a:latin typeface="Times New Roman"/>
                <a:cs typeface="Times New Roman"/>
              </a:rPr>
              <a:t>ORDER</a:t>
            </a:r>
          </a:p>
          <a:p>
            <a:pPr marL="927100">
              <a:lnSpc>
                <a:spcPct val="100000"/>
              </a:lnSpc>
              <a:spcBef>
                <a:spcPts val="994"/>
              </a:spcBef>
            </a:pPr>
            <a:r>
              <a:rPr sz="2000" spc="95" dirty="0">
                <a:latin typeface="Arial"/>
                <a:cs typeface="Arial"/>
              </a:rPr>
              <a:t></a:t>
            </a:r>
            <a:r>
              <a:rPr sz="2000" spc="95" dirty="0">
                <a:latin typeface="Times New Roman"/>
                <a:cs typeface="Times New Roman"/>
              </a:rPr>
              <a:t>USE </a:t>
            </a:r>
            <a:r>
              <a:rPr sz="2000" dirty="0">
                <a:latin typeface="Times New Roman"/>
                <a:cs typeface="Times New Roman"/>
              </a:rPr>
              <a:t>OF</a:t>
            </a:r>
            <a:r>
              <a:rPr sz="2000" spc="-114" dirty="0">
                <a:latin typeface="Times New Roman"/>
                <a:cs typeface="Times New Roman"/>
              </a:rPr>
              <a:t> </a:t>
            </a:r>
            <a:r>
              <a:rPr sz="2000" spc="-15" dirty="0">
                <a:latin typeface="Times New Roman"/>
                <a:cs typeface="Times New Roman"/>
              </a:rPr>
              <a:t>PROFANITY</a:t>
            </a:r>
            <a:endParaRPr sz="2000" dirty="0">
              <a:latin typeface="Times New Roman"/>
              <a:cs typeface="Times New Roman"/>
            </a:endParaRPr>
          </a:p>
          <a:p>
            <a:pPr marL="927100">
              <a:lnSpc>
                <a:spcPct val="100000"/>
              </a:lnSpc>
              <a:spcBef>
                <a:spcPts val="994"/>
              </a:spcBef>
            </a:pPr>
            <a:r>
              <a:rPr sz="2000" spc="50" dirty="0">
                <a:latin typeface="Arial"/>
                <a:cs typeface="Arial"/>
              </a:rPr>
              <a:t></a:t>
            </a:r>
            <a:r>
              <a:rPr sz="2000" spc="50" dirty="0">
                <a:latin typeface="Times New Roman"/>
                <a:cs typeface="Times New Roman"/>
              </a:rPr>
              <a:t>SMOKING </a:t>
            </a:r>
            <a:r>
              <a:rPr sz="2000" dirty="0">
                <a:latin typeface="Times New Roman"/>
                <a:cs typeface="Times New Roman"/>
              </a:rPr>
              <a:t>IN</a:t>
            </a:r>
            <a:r>
              <a:rPr sz="2000" spc="-80" dirty="0">
                <a:latin typeface="Times New Roman"/>
                <a:cs typeface="Times New Roman"/>
              </a:rPr>
              <a:t> </a:t>
            </a:r>
            <a:r>
              <a:rPr sz="2000" dirty="0">
                <a:latin typeface="Times New Roman"/>
                <a:cs typeface="Times New Roman"/>
              </a:rPr>
              <a:t>PUBLIC</a:t>
            </a:r>
          </a:p>
          <a:p>
            <a:pPr marL="1155700" marR="347345" indent="-228600">
              <a:lnSpc>
                <a:spcPct val="100000"/>
              </a:lnSpc>
              <a:spcBef>
                <a:spcPts val="1010"/>
              </a:spcBef>
            </a:pPr>
            <a:r>
              <a:rPr sz="2000" spc="40" dirty="0">
                <a:latin typeface="Arial"/>
                <a:cs typeface="Arial"/>
              </a:rPr>
              <a:t></a:t>
            </a:r>
            <a:r>
              <a:rPr sz="2000" spc="40" dirty="0">
                <a:latin typeface="Times New Roman"/>
                <a:cs typeface="Times New Roman"/>
              </a:rPr>
              <a:t>COUGHING, </a:t>
            </a:r>
            <a:r>
              <a:rPr sz="2000" spc="-45" dirty="0">
                <a:latin typeface="Times New Roman"/>
                <a:cs typeface="Times New Roman"/>
              </a:rPr>
              <a:t>YAWNING,  </a:t>
            </a:r>
            <a:r>
              <a:rPr sz="2000" spc="-20" dirty="0">
                <a:latin typeface="Times New Roman"/>
                <a:cs typeface="Times New Roman"/>
              </a:rPr>
              <a:t>SCRATCHING, </a:t>
            </a:r>
            <a:r>
              <a:rPr sz="2000" dirty="0">
                <a:latin typeface="Times New Roman"/>
                <a:cs typeface="Times New Roman"/>
              </a:rPr>
              <a:t>ETC. IN</a:t>
            </a:r>
            <a:r>
              <a:rPr sz="2000" spc="-50" dirty="0">
                <a:latin typeface="Times New Roman"/>
                <a:cs typeface="Times New Roman"/>
              </a:rPr>
              <a:t> </a:t>
            </a:r>
            <a:r>
              <a:rPr sz="2000" dirty="0">
                <a:latin typeface="Times New Roman"/>
                <a:cs typeface="Times New Roman"/>
              </a:rPr>
              <a:t>PUBLIC</a:t>
            </a:r>
          </a:p>
        </p:txBody>
      </p:sp>
    </p:spTree>
    <p:extLst>
      <p:ext uri="{BB962C8B-B14F-4D97-AF65-F5344CB8AC3E}">
        <p14:creationId xmlns:p14="http://schemas.microsoft.com/office/powerpoint/2010/main" val="355721680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9738" y="0"/>
            <a:ext cx="10131425" cy="1103291"/>
          </a:xfrm>
        </p:spPr>
        <p:txBody>
          <a:bodyPr/>
          <a:lstStyle/>
          <a:p>
            <a:r>
              <a:rPr lang="en-US" dirty="0" smtClean="0"/>
              <a:t>Function:</a:t>
            </a:r>
            <a:endParaRPr lang="en-US" dirty="0"/>
          </a:p>
        </p:txBody>
      </p:sp>
      <p:sp>
        <p:nvSpPr>
          <p:cNvPr id="3" name="TextBox 2"/>
          <p:cNvSpPr txBox="1"/>
          <p:nvPr/>
        </p:nvSpPr>
        <p:spPr>
          <a:xfrm>
            <a:off x="311798" y="1103291"/>
            <a:ext cx="11717070" cy="5293757"/>
          </a:xfrm>
          <a:prstGeom prst="rect">
            <a:avLst/>
          </a:prstGeom>
          <a:noFill/>
        </p:spPr>
        <p:txBody>
          <a:bodyPr wrap="square" rtlCol="0">
            <a:spAutoFit/>
          </a:bodyPr>
          <a:lstStyle/>
          <a:p>
            <a:r>
              <a:rPr lang="en-US" sz="2600" b="1" dirty="0"/>
              <a:t>The five primary functions of Nonverbal Behavior (Argyle, </a:t>
            </a:r>
            <a:r>
              <a:rPr lang="en-US" sz="2600" b="1" dirty="0" smtClean="0"/>
              <a:t>1988) are:</a:t>
            </a:r>
          </a:p>
          <a:p>
            <a:endParaRPr lang="en-US" sz="2600" dirty="0"/>
          </a:p>
          <a:p>
            <a:r>
              <a:rPr lang="en-US" sz="2600" b="1" dirty="0"/>
              <a:t>1. </a:t>
            </a:r>
            <a:r>
              <a:rPr lang="en-US" sz="2600" b="1" i="1" u="sng" dirty="0"/>
              <a:t>Expression of Emotion </a:t>
            </a:r>
            <a:r>
              <a:rPr lang="en-US" sz="2600" dirty="0"/>
              <a:t>— emotions are expressed mainly through the face, body, </a:t>
            </a:r>
            <a:r>
              <a:rPr lang="en-US" sz="2600" dirty="0" smtClean="0"/>
              <a:t>and voice</a:t>
            </a:r>
            <a:r>
              <a:rPr lang="en-US" sz="2600" dirty="0"/>
              <a:t>.</a:t>
            </a:r>
          </a:p>
          <a:p>
            <a:r>
              <a:rPr lang="en-US" sz="2600" b="1" dirty="0"/>
              <a:t>2. </a:t>
            </a:r>
            <a:r>
              <a:rPr lang="en-US" sz="2600" b="1" i="1" u="sng" dirty="0"/>
              <a:t>Communication of Interpersonal Attitudes </a:t>
            </a:r>
            <a:r>
              <a:rPr lang="en-US" sz="2600" dirty="0"/>
              <a:t>— the establishment and maintenance of relationships </a:t>
            </a:r>
            <a:r>
              <a:rPr lang="en-US" sz="2600" dirty="0" smtClean="0"/>
              <a:t>is often </a:t>
            </a:r>
            <a:r>
              <a:rPr lang="en-US" sz="2600" dirty="0"/>
              <a:t>done through nonverbal signals (</a:t>
            </a:r>
            <a:r>
              <a:rPr lang="en-US" sz="2600" dirty="0">
                <a:solidFill>
                  <a:srgbClr val="FF0000"/>
                </a:solidFill>
              </a:rPr>
              <a:t>tone of voice, gaze, touch, etc.).</a:t>
            </a:r>
          </a:p>
          <a:p>
            <a:r>
              <a:rPr lang="en-US" sz="2600" b="1" dirty="0"/>
              <a:t>3. </a:t>
            </a:r>
            <a:r>
              <a:rPr lang="en-US" sz="2600" b="1" i="1" u="sng" dirty="0"/>
              <a:t>Accompany and Support Speech </a:t>
            </a:r>
            <a:r>
              <a:rPr lang="en-US" sz="2600" dirty="0"/>
              <a:t>— vocalization and nonverbal behaviors are synchronized </a:t>
            </a:r>
            <a:r>
              <a:rPr lang="en-US" sz="2600" dirty="0" smtClean="0"/>
              <a:t>with speech, </a:t>
            </a:r>
            <a:r>
              <a:rPr lang="en-US" sz="2600" dirty="0"/>
              <a:t>in conversation (nodding one’s </a:t>
            </a:r>
            <a:r>
              <a:rPr lang="en-US" sz="2600" dirty="0" smtClean="0"/>
              <a:t>head, responds i.e. </a:t>
            </a:r>
            <a:r>
              <a:rPr lang="en-US" sz="2600" dirty="0"/>
              <a:t>“</a:t>
            </a:r>
            <a:r>
              <a:rPr lang="en-US" sz="2600" dirty="0" smtClean="0"/>
              <a:t>uh huh,” hmm, ok, etc.).</a:t>
            </a:r>
            <a:endParaRPr lang="en-US" sz="2600" dirty="0"/>
          </a:p>
          <a:p>
            <a:r>
              <a:rPr lang="en-US" sz="2600" b="1" dirty="0"/>
              <a:t>4. </a:t>
            </a:r>
            <a:r>
              <a:rPr lang="en-US" sz="2600" b="1" i="1" u="sng" dirty="0"/>
              <a:t>Self-Presentation </a:t>
            </a:r>
            <a:r>
              <a:rPr lang="en-US" sz="2600" dirty="0"/>
              <a:t>— presenting oneself to another through nonverbal attributes like </a:t>
            </a:r>
            <a:r>
              <a:rPr lang="en-US" sz="2600" dirty="0" smtClean="0"/>
              <a:t>appearance, artifact/attire, physical appearance.</a:t>
            </a:r>
            <a:endParaRPr lang="en-US" sz="2600" dirty="0"/>
          </a:p>
          <a:p>
            <a:r>
              <a:rPr lang="en-US" sz="2600" b="1" dirty="0"/>
              <a:t>5. </a:t>
            </a:r>
            <a:r>
              <a:rPr lang="en-US" sz="2600" b="1" i="1" u="sng" dirty="0"/>
              <a:t>Rituals</a:t>
            </a:r>
            <a:r>
              <a:rPr lang="en-US" sz="2600" b="1" i="1" dirty="0"/>
              <a:t> </a:t>
            </a:r>
            <a:r>
              <a:rPr lang="en-US" sz="2600" dirty="0"/>
              <a:t>— the use of greetings, </a:t>
            </a:r>
            <a:r>
              <a:rPr lang="en-US" sz="2600" dirty="0" smtClean="0"/>
              <a:t>handshakes, hugs or </a:t>
            </a:r>
            <a:r>
              <a:rPr lang="en-US" sz="2600" dirty="0"/>
              <a:t>other rituals.</a:t>
            </a:r>
          </a:p>
        </p:txBody>
      </p:sp>
    </p:spTree>
    <p:extLst>
      <p:ext uri="{BB962C8B-B14F-4D97-AF65-F5344CB8AC3E}">
        <p14:creationId xmlns:p14="http://schemas.microsoft.com/office/powerpoint/2010/main" val="148818339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998091" y="645974"/>
            <a:ext cx="8639858" cy="566822"/>
          </a:xfrm>
          <a:prstGeom prst="rect">
            <a:avLst/>
          </a:prstGeom>
        </p:spPr>
        <p:txBody>
          <a:bodyPr vert="horz" wrap="square" lIns="0" tIns="12700" rIns="0" bIns="0" rtlCol="0">
            <a:spAutoFit/>
          </a:bodyPr>
          <a:lstStyle/>
          <a:p>
            <a:pPr marL="12700">
              <a:lnSpc>
                <a:spcPct val="100000"/>
              </a:lnSpc>
              <a:spcBef>
                <a:spcPts val="100"/>
              </a:spcBef>
            </a:pPr>
            <a:r>
              <a:rPr b="1" spc="-5" dirty="0">
                <a:latin typeface="Times New Roman"/>
                <a:cs typeface="Times New Roman"/>
              </a:rPr>
              <a:t>Nonverbal</a:t>
            </a:r>
            <a:r>
              <a:rPr b="1" spc="-55" dirty="0">
                <a:latin typeface="Times New Roman"/>
                <a:cs typeface="Times New Roman"/>
              </a:rPr>
              <a:t> </a:t>
            </a:r>
            <a:r>
              <a:rPr b="1" dirty="0">
                <a:latin typeface="Times New Roman"/>
                <a:cs typeface="Times New Roman"/>
              </a:rPr>
              <a:t>communication</a:t>
            </a:r>
          </a:p>
        </p:txBody>
      </p:sp>
      <p:grpSp>
        <p:nvGrpSpPr>
          <p:cNvPr id="3" name="object 3"/>
          <p:cNvGrpSpPr/>
          <p:nvPr/>
        </p:nvGrpSpPr>
        <p:grpSpPr>
          <a:xfrm>
            <a:off x="994275" y="1596219"/>
            <a:ext cx="7681981" cy="4997689"/>
            <a:chOff x="3847719" y="1970277"/>
            <a:chExt cx="4418330" cy="4418330"/>
          </a:xfrm>
        </p:grpSpPr>
        <p:sp>
          <p:nvSpPr>
            <p:cNvPr id="4" name="object 4"/>
            <p:cNvSpPr/>
            <p:nvPr/>
          </p:nvSpPr>
          <p:spPr>
            <a:xfrm>
              <a:off x="6056629" y="1974849"/>
              <a:ext cx="938530" cy="2204720"/>
            </a:xfrm>
            <a:custGeom>
              <a:avLst/>
              <a:gdLst/>
              <a:ahLst/>
              <a:cxnLst/>
              <a:rect l="l" t="t" r="r" b="b"/>
              <a:pathLst>
                <a:path w="938529" h="2204720">
                  <a:moveTo>
                    <a:pt x="0" y="0"/>
                  </a:moveTo>
                  <a:lnTo>
                    <a:pt x="0" y="2204339"/>
                  </a:lnTo>
                  <a:lnTo>
                    <a:pt x="938529" y="209803"/>
                  </a:lnTo>
                  <a:lnTo>
                    <a:pt x="891948" y="188540"/>
                  </a:lnTo>
                  <a:lnTo>
                    <a:pt x="844942" y="168387"/>
                  </a:lnTo>
                  <a:lnTo>
                    <a:pt x="797530" y="149349"/>
                  </a:lnTo>
                  <a:lnTo>
                    <a:pt x="749732" y="131430"/>
                  </a:lnTo>
                  <a:lnTo>
                    <a:pt x="701568" y="114636"/>
                  </a:lnTo>
                  <a:lnTo>
                    <a:pt x="653058" y="98969"/>
                  </a:lnTo>
                  <a:lnTo>
                    <a:pt x="604223" y="84435"/>
                  </a:lnTo>
                  <a:lnTo>
                    <a:pt x="555081" y="71039"/>
                  </a:lnTo>
                  <a:lnTo>
                    <a:pt x="505653" y="58784"/>
                  </a:lnTo>
                  <a:lnTo>
                    <a:pt x="455958" y="47675"/>
                  </a:lnTo>
                  <a:lnTo>
                    <a:pt x="406017" y="37716"/>
                  </a:lnTo>
                  <a:lnTo>
                    <a:pt x="355849" y="28913"/>
                  </a:lnTo>
                  <a:lnTo>
                    <a:pt x="305475" y="21268"/>
                  </a:lnTo>
                  <a:lnTo>
                    <a:pt x="254913" y="14788"/>
                  </a:lnTo>
                  <a:lnTo>
                    <a:pt x="204185" y="9476"/>
                  </a:lnTo>
                  <a:lnTo>
                    <a:pt x="153309" y="5337"/>
                  </a:lnTo>
                  <a:lnTo>
                    <a:pt x="102307" y="2375"/>
                  </a:lnTo>
                  <a:lnTo>
                    <a:pt x="51197" y="594"/>
                  </a:lnTo>
                  <a:lnTo>
                    <a:pt x="0" y="0"/>
                  </a:lnTo>
                  <a:close/>
                </a:path>
              </a:pathLst>
            </a:custGeom>
            <a:solidFill>
              <a:srgbClr val="D3DEB6"/>
            </a:solidFill>
          </p:spPr>
          <p:txBody>
            <a:bodyPr wrap="square" lIns="0" tIns="0" rIns="0" bIns="0" rtlCol="0"/>
            <a:lstStyle/>
            <a:p>
              <a:endParaRPr/>
            </a:p>
          </p:txBody>
        </p:sp>
        <p:sp>
          <p:nvSpPr>
            <p:cNvPr id="5" name="object 5"/>
            <p:cNvSpPr/>
            <p:nvPr/>
          </p:nvSpPr>
          <p:spPr>
            <a:xfrm>
              <a:off x="6056629" y="1974849"/>
              <a:ext cx="938530" cy="2204720"/>
            </a:xfrm>
            <a:custGeom>
              <a:avLst/>
              <a:gdLst/>
              <a:ahLst/>
              <a:cxnLst/>
              <a:rect l="l" t="t" r="r" b="b"/>
              <a:pathLst>
                <a:path w="938529" h="2204720">
                  <a:moveTo>
                    <a:pt x="0" y="2204339"/>
                  </a:moveTo>
                  <a:lnTo>
                    <a:pt x="938529" y="209803"/>
                  </a:lnTo>
                  <a:lnTo>
                    <a:pt x="891948" y="188540"/>
                  </a:lnTo>
                  <a:lnTo>
                    <a:pt x="844942" y="168387"/>
                  </a:lnTo>
                  <a:lnTo>
                    <a:pt x="797530" y="149349"/>
                  </a:lnTo>
                  <a:lnTo>
                    <a:pt x="749732" y="131430"/>
                  </a:lnTo>
                  <a:lnTo>
                    <a:pt x="701568" y="114636"/>
                  </a:lnTo>
                  <a:lnTo>
                    <a:pt x="653058" y="98969"/>
                  </a:lnTo>
                  <a:lnTo>
                    <a:pt x="604223" y="84435"/>
                  </a:lnTo>
                  <a:lnTo>
                    <a:pt x="555081" y="71039"/>
                  </a:lnTo>
                  <a:lnTo>
                    <a:pt x="505653" y="58784"/>
                  </a:lnTo>
                  <a:lnTo>
                    <a:pt x="455958" y="47675"/>
                  </a:lnTo>
                  <a:lnTo>
                    <a:pt x="406017" y="37716"/>
                  </a:lnTo>
                  <a:lnTo>
                    <a:pt x="355849" y="28913"/>
                  </a:lnTo>
                  <a:lnTo>
                    <a:pt x="305475" y="21268"/>
                  </a:lnTo>
                  <a:lnTo>
                    <a:pt x="254913" y="14788"/>
                  </a:lnTo>
                  <a:lnTo>
                    <a:pt x="204185" y="9476"/>
                  </a:lnTo>
                  <a:lnTo>
                    <a:pt x="153309" y="5337"/>
                  </a:lnTo>
                  <a:lnTo>
                    <a:pt x="102307" y="2375"/>
                  </a:lnTo>
                  <a:lnTo>
                    <a:pt x="51197" y="594"/>
                  </a:lnTo>
                  <a:lnTo>
                    <a:pt x="0" y="0"/>
                  </a:lnTo>
                  <a:lnTo>
                    <a:pt x="0" y="2204339"/>
                  </a:lnTo>
                  <a:close/>
                </a:path>
              </a:pathLst>
            </a:custGeom>
            <a:ln w="9144">
              <a:solidFill>
                <a:srgbClr val="000000"/>
              </a:solidFill>
            </a:ln>
          </p:spPr>
          <p:txBody>
            <a:bodyPr wrap="square" lIns="0" tIns="0" rIns="0" bIns="0" rtlCol="0"/>
            <a:lstStyle/>
            <a:p>
              <a:endParaRPr/>
            </a:p>
          </p:txBody>
        </p:sp>
        <p:sp>
          <p:nvSpPr>
            <p:cNvPr id="6" name="object 6"/>
            <p:cNvSpPr/>
            <p:nvPr/>
          </p:nvSpPr>
          <p:spPr>
            <a:xfrm>
              <a:off x="6056629" y="2184653"/>
              <a:ext cx="2205355" cy="4091304"/>
            </a:xfrm>
            <a:custGeom>
              <a:avLst/>
              <a:gdLst/>
              <a:ahLst/>
              <a:cxnLst/>
              <a:rect l="l" t="t" r="r" b="b"/>
              <a:pathLst>
                <a:path w="2205354" h="4091304">
                  <a:moveTo>
                    <a:pt x="938529" y="0"/>
                  </a:moveTo>
                  <a:lnTo>
                    <a:pt x="0" y="1994535"/>
                  </a:lnTo>
                  <a:lnTo>
                    <a:pt x="681101" y="4090911"/>
                  </a:lnTo>
                  <a:lnTo>
                    <a:pt x="727134" y="4075402"/>
                  </a:lnTo>
                  <a:lnTo>
                    <a:pt x="772602" y="4058983"/>
                  </a:lnTo>
                  <a:lnTo>
                    <a:pt x="817496" y="4041665"/>
                  </a:lnTo>
                  <a:lnTo>
                    <a:pt x="861811" y="4023462"/>
                  </a:lnTo>
                  <a:lnTo>
                    <a:pt x="905538" y="4004389"/>
                  </a:lnTo>
                  <a:lnTo>
                    <a:pt x="948672" y="3984458"/>
                  </a:lnTo>
                  <a:lnTo>
                    <a:pt x="991206" y="3963683"/>
                  </a:lnTo>
                  <a:lnTo>
                    <a:pt x="1033132" y="3942078"/>
                  </a:lnTo>
                  <a:lnTo>
                    <a:pt x="1074443" y="3919656"/>
                  </a:lnTo>
                  <a:lnTo>
                    <a:pt x="1115133" y="3896432"/>
                  </a:lnTo>
                  <a:lnTo>
                    <a:pt x="1155195" y="3872417"/>
                  </a:lnTo>
                  <a:lnTo>
                    <a:pt x="1194621" y="3847627"/>
                  </a:lnTo>
                  <a:lnTo>
                    <a:pt x="1233406" y="3822073"/>
                  </a:lnTo>
                  <a:lnTo>
                    <a:pt x="1271541" y="3795771"/>
                  </a:lnTo>
                  <a:lnTo>
                    <a:pt x="1309021" y="3768734"/>
                  </a:lnTo>
                  <a:lnTo>
                    <a:pt x="1345838" y="3740975"/>
                  </a:lnTo>
                  <a:lnTo>
                    <a:pt x="1381985" y="3712507"/>
                  </a:lnTo>
                  <a:lnTo>
                    <a:pt x="1417456" y="3683344"/>
                  </a:lnTo>
                  <a:lnTo>
                    <a:pt x="1452243" y="3653501"/>
                  </a:lnTo>
                  <a:lnTo>
                    <a:pt x="1486340" y="3622990"/>
                  </a:lnTo>
                  <a:lnTo>
                    <a:pt x="1519739" y="3591824"/>
                  </a:lnTo>
                  <a:lnTo>
                    <a:pt x="1552434" y="3560019"/>
                  </a:lnTo>
                  <a:lnTo>
                    <a:pt x="1584418" y="3527586"/>
                  </a:lnTo>
                  <a:lnTo>
                    <a:pt x="1615684" y="3494540"/>
                  </a:lnTo>
                  <a:lnTo>
                    <a:pt x="1646225" y="3460893"/>
                  </a:lnTo>
                  <a:lnTo>
                    <a:pt x="1676035" y="3426661"/>
                  </a:lnTo>
                  <a:lnTo>
                    <a:pt x="1705105" y="3391856"/>
                  </a:lnTo>
                  <a:lnTo>
                    <a:pt x="1733430" y="3356491"/>
                  </a:lnTo>
                  <a:lnTo>
                    <a:pt x="1761002" y="3320581"/>
                  </a:lnTo>
                  <a:lnTo>
                    <a:pt x="1787815" y="3284139"/>
                  </a:lnTo>
                  <a:lnTo>
                    <a:pt x="1813862" y="3247179"/>
                  </a:lnTo>
                  <a:lnTo>
                    <a:pt x="1839135" y="3209713"/>
                  </a:lnTo>
                  <a:lnTo>
                    <a:pt x="1863628" y="3171756"/>
                  </a:lnTo>
                  <a:lnTo>
                    <a:pt x="1887334" y="3133321"/>
                  </a:lnTo>
                  <a:lnTo>
                    <a:pt x="1910246" y="3094422"/>
                  </a:lnTo>
                  <a:lnTo>
                    <a:pt x="1932357" y="3055072"/>
                  </a:lnTo>
                  <a:lnTo>
                    <a:pt x="1953660" y="3015284"/>
                  </a:lnTo>
                  <a:lnTo>
                    <a:pt x="1974149" y="2975073"/>
                  </a:lnTo>
                  <a:lnTo>
                    <a:pt x="1993816" y="2934452"/>
                  </a:lnTo>
                  <a:lnTo>
                    <a:pt x="2012654" y="2893435"/>
                  </a:lnTo>
                  <a:lnTo>
                    <a:pt x="2030658" y="2852034"/>
                  </a:lnTo>
                  <a:lnTo>
                    <a:pt x="2047818" y="2810264"/>
                  </a:lnTo>
                  <a:lnTo>
                    <a:pt x="2064130" y="2768138"/>
                  </a:lnTo>
                  <a:lnTo>
                    <a:pt x="2079585" y="2725670"/>
                  </a:lnTo>
                  <a:lnTo>
                    <a:pt x="2094178" y="2682873"/>
                  </a:lnTo>
                  <a:lnTo>
                    <a:pt x="2107900" y="2639761"/>
                  </a:lnTo>
                  <a:lnTo>
                    <a:pt x="2120746" y="2596347"/>
                  </a:lnTo>
                  <a:lnTo>
                    <a:pt x="2132708" y="2552645"/>
                  </a:lnTo>
                  <a:lnTo>
                    <a:pt x="2143779" y="2508668"/>
                  </a:lnTo>
                  <a:lnTo>
                    <a:pt x="2153952" y="2464430"/>
                  </a:lnTo>
                  <a:lnTo>
                    <a:pt x="2163222" y="2419945"/>
                  </a:lnTo>
                  <a:lnTo>
                    <a:pt x="2171579" y="2375226"/>
                  </a:lnTo>
                  <a:lnTo>
                    <a:pt x="2179019" y="2330287"/>
                  </a:lnTo>
                  <a:lnTo>
                    <a:pt x="2185533" y="2285141"/>
                  </a:lnTo>
                  <a:lnTo>
                    <a:pt x="2191116" y="2239801"/>
                  </a:lnTo>
                  <a:lnTo>
                    <a:pt x="2195759" y="2194282"/>
                  </a:lnTo>
                  <a:lnTo>
                    <a:pt x="2199456" y="2148597"/>
                  </a:lnTo>
                  <a:lnTo>
                    <a:pt x="2202201" y="2102759"/>
                  </a:lnTo>
                  <a:lnTo>
                    <a:pt x="2203986" y="2056782"/>
                  </a:lnTo>
                  <a:lnTo>
                    <a:pt x="2204804" y="2010680"/>
                  </a:lnTo>
                  <a:lnTo>
                    <a:pt x="2204649" y="1964466"/>
                  </a:lnTo>
                  <a:lnTo>
                    <a:pt x="2203513" y="1918153"/>
                  </a:lnTo>
                  <a:lnTo>
                    <a:pt x="2201390" y="1871756"/>
                  </a:lnTo>
                  <a:lnTo>
                    <a:pt x="2198273" y="1825287"/>
                  </a:lnTo>
                  <a:lnTo>
                    <a:pt x="2194154" y="1778761"/>
                  </a:lnTo>
                  <a:lnTo>
                    <a:pt x="2189028" y="1732191"/>
                  </a:lnTo>
                  <a:lnTo>
                    <a:pt x="2182886" y="1685590"/>
                  </a:lnTo>
                  <a:lnTo>
                    <a:pt x="2175723" y="1638971"/>
                  </a:lnTo>
                  <a:lnTo>
                    <a:pt x="2167531" y="1592350"/>
                  </a:lnTo>
                  <a:lnTo>
                    <a:pt x="2158303" y="1545738"/>
                  </a:lnTo>
                  <a:lnTo>
                    <a:pt x="2148033" y="1499151"/>
                  </a:lnTo>
                  <a:lnTo>
                    <a:pt x="2136714" y="1452600"/>
                  </a:lnTo>
                  <a:lnTo>
                    <a:pt x="2124337" y="1406100"/>
                  </a:lnTo>
                  <a:lnTo>
                    <a:pt x="2110898" y="1359664"/>
                  </a:lnTo>
                  <a:lnTo>
                    <a:pt x="2096389" y="1313307"/>
                  </a:lnTo>
                  <a:lnTo>
                    <a:pt x="2080182" y="1265320"/>
                  </a:lnTo>
                  <a:lnTo>
                    <a:pt x="2062919" y="1217827"/>
                  </a:lnTo>
                  <a:lnTo>
                    <a:pt x="2044612" y="1170841"/>
                  </a:lnTo>
                  <a:lnTo>
                    <a:pt x="2025273" y="1124377"/>
                  </a:lnTo>
                  <a:lnTo>
                    <a:pt x="2004917" y="1078450"/>
                  </a:lnTo>
                  <a:lnTo>
                    <a:pt x="1983554" y="1033074"/>
                  </a:lnTo>
                  <a:lnTo>
                    <a:pt x="1961199" y="988264"/>
                  </a:lnTo>
                  <a:lnTo>
                    <a:pt x="1937864" y="944033"/>
                  </a:lnTo>
                  <a:lnTo>
                    <a:pt x="1913562" y="900398"/>
                  </a:lnTo>
                  <a:lnTo>
                    <a:pt x="1888305" y="857371"/>
                  </a:lnTo>
                  <a:lnTo>
                    <a:pt x="1862107" y="814968"/>
                  </a:lnTo>
                  <a:lnTo>
                    <a:pt x="1834980" y="773204"/>
                  </a:lnTo>
                  <a:lnTo>
                    <a:pt x="1806937" y="732092"/>
                  </a:lnTo>
                  <a:lnTo>
                    <a:pt x="1777991" y="691647"/>
                  </a:lnTo>
                  <a:lnTo>
                    <a:pt x="1748154" y="651883"/>
                  </a:lnTo>
                  <a:lnTo>
                    <a:pt x="1717439" y="612816"/>
                  </a:lnTo>
                  <a:lnTo>
                    <a:pt x="1685860" y="574460"/>
                  </a:lnTo>
                  <a:lnTo>
                    <a:pt x="1653428" y="536829"/>
                  </a:lnTo>
                  <a:lnTo>
                    <a:pt x="1620158" y="499937"/>
                  </a:lnTo>
                  <a:lnTo>
                    <a:pt x="1586060" y="463799"/>
                  </a:lnTo>
                  <a:lnTo>
                    <a:pt x="1551149" y="428430"/>
                  </a:lnTo>
                  <a:lnTo>
                    <a:pt x="1515437" y="393845"/>
                  </a:lnTo>
                  <a:lnTo>
                    <a:pt x="1478937" y="360057"/>
                  </a:lnTo>
                  <a:lnTo>
                    <a:pt x="1441661" y="327081"/>
                  </a:lnTo>
                  <a:lnTo>
                    <a:pt x="1403623" y="294932"/>
                  </a:lnTo>
                  <a:lnTo>
                    <a:pt x="1364835" y="263624"/>
                  </a:lnTo>
                  <a:lnTo>
                    <a:pt x="1325310" y="233172"/>
                  </a:lnTo>
                  <a:lnTo>
                    <a:pt x="1285061" y="203589"/>
                  </a:lnTo>
                  <a:lnTo>
                    <a:pt x="1244100" y="174892"/>
                  </a:lnTo>
                  <a:lnTo>
                    <a:pt x="1202441" y="147094"/>
                  </a:lnTo>
                  <a:lnTo>
                    <a:pt x="1160096" y="120209"/>
                  </a:lnTo>
                  <a:lnTo>
                    <a:pt x="1117077" y="94253"/>
                  </a:lnTo>
                  <a:lnTo>
                    <a:pt x="1073399" y="69239"/>
                  </a:lnTo>
                  <a:lnTo>
                    <a:pt x="1029073" y="45183"/>
                  </a:lnTo>
                  <a:lnTo>
                    <a:pt x="984112" y="22098"/>
                  </a:lnTo>
                  <a:lnTo>
                    <a:pt x="938529" y="0"/>
                  </a:lnTo>
                  <a:close/>
                </a:path>
              </a:pathLst>
            </a:custGeom>
            <a:solidFill>
              <a:srgbClr val="D00F99"/>
            </a:solidFill>
          </p:spPr>
          <p:txBody>
            <a:bodyPr wrap="square" lIns="0" tIns="0" rIns="0" bIns="0" rtlCol="0"/>
            <a:lstStyle/>
            <a:p>
              <a:endParaRPr/>
            </a:p>
          </p:txBody>
        </p:sp>
        <p:sp>
          <p:nvSpPr>
            <p:cNvPr id="7" name="object 7"/>
            <p:cNvSpPr/>
            <p:nvPr/>
          </p:nvSpPr>
          <p:spPr>
            <a:xfrm>
              <a:off x="6056629" y="2184653"/>
              <a:ext cx="2205355" cy="4091304"/>
            </a:xfrm>
            <a:custGeom>
              <a:avLst/>
              <a:gdLst/>
              <a:ahLst/>
              <a:cxnLst/>
              <a:rect l="l" t="t" r="r" b="b"/>
              <a:pathLst>
                <a:path w="2205354" h="4091304">
                  <a:moveTo>
                    <a:pt x="0" y="1994535"/>
                  </a:moveTo>
                  <a:lnTo>
                    <a:pt x="681101" y="4090911"/>
                  </a:lnTo>
                  <a:lnTo>
                    <a:pt x="727134" y="4075402"/>
                  </a:lnTo>
                  <a:lnTo>
                    <a:pt x="772602" y="4058983"/>
                  </a:lnTo>
                  <a:lnTo>
                    <a:pt x="817496" y="4041665"/>
                  </a:lnTo>
                  <a:lnTo>
                    <a:pt x="861811" y="4023462"/>
                  </a:lnTo>
                  <a:lnTo>
                    <a:pt x="905538" y="4004389"/>
                  </a:lnTo>
                  <a:lnTo>
                    <a:pt x="948672" y="3984458"/>
                  </a:lnTo>
                  <a:lnTo>
                    <a:pt x="991206" y="3963683"/>
                  </a:lnTo>
                  <a:lnTo>
                    <a:pt x="1033132" y="3942078"/>
                  </a:lnTo>
                  <a:lnTo>
                    <a:pt x="1074443" y="3919656"/>
                  </a:lnTo>
                  <a:lnTo>
                    <a:pt x="1115133" y="3896432"/>
                  </a:lnTo>
                  <a:lnTo>
                    <a:pt x="1155195" y="3872417"/>
                  </a:lnTo>
                  <a:lnTo>
                    <a:pt x="1194621" y="3847627"/>
                  </a:lnTo>
                  <a:lnTo>
                    <a:pt x="1233406" y="3822073"/>
                  </a:lnTo>
                  <a:lnTo>
                    <a:pt x="1271541" y="3795771"/>
                  </a:lnTo>
                  <a:lnTo>
                    <a:pt x="1309021" y="3768734"/>
                  </a:lnTo>
                  <a:lnTo>
                    <a:pt x="1345838" y="3740975"/>
                  </a:lnTo>
                  <a:lnTo>
                    <a:pt x="1381985" y="3712507"/>
                  </a:lnTo>
                  <a:lnTo>
                    <a:pt x="1417456" y="3683344"/>
                  </a:lnTo>
                  <a:lnTo>
                    <a:pt x="1452243" y="3653501"/>
                  </a:lnTo>
                  <a:lnTo>
                    <a:pt x="1486340" y="3622990"/>
                  </a:lnTo>
                  <a:lnTo>
                    <a:pt x="1519739" y="3591824"/>
                  </a:lnTo>
                  <a:lnTo>
                    <a:pt x="1552434" y="3560019"/>
                  </a:lnTo>
                  <a:lnTo>
                    <a:pt x="1584418" y="3527586"/>
                  </a:lnTo>
                  <a:lnTo>
                    <a:pt x="1615684" y="3494540"/>
                  </a:lnTo>
                  <a:lnTo>
                    <a:pt x="1646225" y="3460893"/>
                  </a:lnTo>
                  <a:lnTo>
                    <a:pt x="1676035" y="3426661"/>
                  </a:lnTo>
                  <a:lnTo>
                    <a:pt x="1705105" y="3391856"/>
                  </a:lnTo>
                  <a:lnTo>
                    <a:pt x="1733430" y="3356491"/>
                  </a:lnTo>
                  <a:lnTo>
                    <a:pt x="1761002" y="3320581"/>
                  </a:lnTo>
                  <a:lnTo>
                    <a:pt x="1787815" y="3284139"/>
                  </a:lnTo>
                  <a:lnTo>
                    <a:pt x="1813862" y="3247179"/>
                  </a:lnTo>
                  <a:lnTo>
                    <a:pt x="1839135" y="3209713"/>
                  </a:lnTo>
                  <a:lnTo>
                    <a:pt x="1863628" y="3171756"/>
                  </a:lnTo>
                  <a:lnTo>
                    <a:pt x="1887334" y="3133321"/>
                  </a:lnTo>
                  <a:lnTo>
                    <a:pt x="1910246" y="3094422"/>
                  </a:lnTo>
                  <a:lnTo>
                    <a:pt x="1932357" y="3055072"/>
                  </a:lnTo>
                  <a:lnTo>
                    <a:pt x="1953660" y="3015284"/>
                  </a:lnTo>
                  <a:lnTo>
                    <a:pt x="1974149" y="2975073"/>
                  </a:lnTo>
                  <a:lnTo>
                    <a:pt x="1993816" y="2934452"/>
                  </a:lnTo>
                  <a:lnTo>
                    <a:pt x="2012654" y="2893435"/>
                  </a:lnTo>
                  <a:lnTo>
                    <a:pt x="2030658" y="2852034"/>
                  </a:lnTo>
                  <a:lnTo>
                    <a:pt x="2047818" y="2810264"/>
                  </a:lnTo>
                  <a:lnTo>
                    <a:pt x="2064130" y="2768138"/>
                  </a:lnTo>
                  <a:lnTo>
                    <a:pt x="2079585" y="2725670"/>
                  </a:lnTo>
                  <a:lnTo>
                    <a:pt x="2094178" y="2682873"/>
                  </a:lnTo>
                  <a:lnTo>
                    <a:pt x="2107900" y="2639761"/>
                  </a:lnTo>
                  <a:lnTo>
                    <a:pt x="2120746" y="2596347"/>
                  </a:lnTo>
                  <a:lnTo>
                    <a:pt x="2132708" y="2552645"/>
                  </a:lnTo>
                  <a:lnTo>
                    <a:pt x="2143779" y="2508668"/>
                  </a:lnTo>
                  <a:lnTo>
                    <a:pt x="2153952" y="2464430"/>
                  </a:lnTo>
                  <a:lnTo>
                    <a:pt x="2163222" y="2419945"/>
                  </a:lnTo>
                  <a:lnTo>
                    <a:pt x="2171579" y="2375226"/>
                  </a:lnTo>
                  <a:lnTo>
                    <a:pt x="2179019" y="2330287"/>
                  </a:lnTo>
                  <a:lnTo>
                    <a:pt x="2185533" y="2285141"/>
                  </a:lnTo>
                  <a:lnTo>
                    <a:pt x="2191116" y="2239801"/>
                  </a:lnTo>
                  <a:lnTo>
                    <a:pt x="2195759" y="2194282"/>
                  </a:lnTo>
                  <a:lnTo>
                    <a:pt x="2199456" y="2148597"/>
                  </a:lnTo>
                  <a:lnTo>
                    <a:pt x="2202201" y="2102759"/>
                  </a:lnTo>
                  <a:lnTo>
                    <a:pt x="2203986" y="2056782"/>
                  </a:lnTo>
                  <a:lnTo>
                    <a:pt x="2204804" y="2010680"/>
                  </a:lnTo>
                  <a:lnTo>
                    <a:pt x="2204649" y="1964466"/>
                  </a:lnTo>
                  <a:lnTo>
                    <a:pt x="2203513" y="1918153"/>
                  </a:lnTo>
                  <a:lnTo>
                    <a:pt x="2201390" y="1871756"/>
                  </a:lnTo>
                  <a:lnTo>
                    <a:pt x="2198273" y="1825287"/>
                  </a:lnTo>
                  <a:lnTo>
                    <a:pt x="2194154" y="1778761"/>
                  </a:lnTo>
                  <a:lnTo>
                    <a:pt x="2189028" y="1732191"/>
                  </a:lnTo>
                  <a:lnTo>
                    <a:pt x="2182886" y="1685590"/>
                  </a:lnTo>
                  <a:lnTo>
                    <a:pt x="2175723" y="1638971"/>
                  </a:lnTo>
                  <a:lnTo>
                    <a:pt x="2167531" y="1592350"/>
                  </a:lnTo>
                  <a:lnTo>
                    <a:pt x="2158303" y="1545738"/>
                  </a:lnTo>
                  <a:lnTo>
                    <a:pt x="2148033" y="1499151"/>
                  </a:lnTo>
                  <a:lnTo>
                    <a:pt x="2136714" y="1452600"/>
                  </a:lnTo>
                  <a:lnTo>
                    <a:pt x="2124337" y="1406100"/>
                  </a:lnTo>
                  <a:lnTo>
                    <a:pt x="2110898" y="1359664"/>
                  </a:lnTo>
                  <a:lnTo>
                    <a:pt x="2096389" y="1313307"/>
                  </a:lnTo>
                  <a:lnTo>
                    <a:pt x="2080182" y="1265320"/>
                  </a:lnTo>
                  <a:lnTo>
                    <a:pt x="2062919" y="1217827"/>
                  </a:lnTo>
                  <a:lnTo>
                    <a:pt x="2044612" y="1170841"/>
                  </a:lnTo>
                  <a:lnTo>
                    <a:pt x="2025273" y="1124377"/>
                  </a:lnTo>
                  <a:lnTo>
                    <a:pt x="2004917" y="1078450"/>
                  </a:lnTo>
                  <a:lnTo>
                    <a:pt x="1983554" y="1033074"/>
                  </a:lnTo>
                  <a:lnTo>
                    <a:pt x="1961199" y="988264"/>
                  </a:lnTo>
                  <a:lnTo>
                    <a:pt x="1937864" y="944033"/>
                  </a:lnTo>
                  <a:lnTo>
                    <a:pt x="1913562" y="900398"/>
                  </a:lnTo>
                  <a:lnTo>
                    <a:pt x="1888305" y="857371"/>
                  </a:lnTo>
                  <a:lnTo>
                    <a:pt x="1862107" y="814968"/>
                  </a:lnTo>
                  <a:lnTo>
                    <a:pt x="1834980" y="773204"/>
                  </a:lnTo>
                  <a:lnTo>
                    <a:pt x="1806937" y="732092"/>
                  </a:lnTo>
                  <a:lnTo>
                    <a:pt x="1777991" y="691647"/>
                  </a:lnTo>
                  <a:lnTo>
                    <a:pt x="1748154" y="651883"/>
                  </a:lnTo>
                  <a:lnTo>
                    <a:pt x="1717439" y="612816"/>
                  </a:lnTo>
                  <a:lnTo>
                    <a:pt x="1685860" y="574460"/>
                  </a:lnTo>
                  <a:lnTo>
                    <a:pt x="1653428" y="536829"/>
                  </a:lnTo>
                  <a:lnTo>
                    <a:pt x="1620158" y="499937"/>
                  </a:lnTo>
                  <a:lnTo>
                    <a:pt x="1586060" y="463799"/>
                  </a:lnTo>
                  <a:lnTo>
                    <a:pt x="1551149" y="428430"/>
                  </a:lnTo>
                  <a:lnTo>
                    <a:pt x="1515437" y="393845"/>
                  </a:lnTo>
                  <a:lnTo>
                    <a:pt x="1478937" y="360057"/>
                  </a:lnTo>
                  <a:lnTo>
                    <a:pt x="1441661" y="327081"/>
                  </a:lnTo>
                  <a:lnTo>
                    <a:pt x="1403623" y="294932"/>
                  </a:lnTo>
                  <a:lnTo>
                    <a:pt x="1364835" y="263624"/>
                  </a:lnTo>
                  <a:lnTo>
                    <a:pt x="1325310" y="233172"/>
                  </a:lnTo>
                  <a:lnTo>
                    <a:pt x="1285061" y="203589"/>
                  </a:lnTo>
                  <a:lnTo>
                    <a:pt x="1244100" y="174892"/>
                  </a:lnTo>
                  <a:lnTo>
                    <a:pt x="1202441" y="147094"/>
                  </a:lnTo>
                  <a:lnTo>
                    <a:pt x="1160096" y="120209"/>
                  </a:lnTo>
                  <a:lnTo>
                    <a:pt x="1117077" y="94253"/>
                  </a:lnTo>
                  <a:lnTo>
                    <a:pt x="1073399" y="69239"/>
                  </a:lnTo>
                  <a:lnTo>
                    <a:pt x="1029073" y="45183"/>
                  </a:lnTo>
                  <a:lnTo>
                    <a:pt x="984112" y="22098"/>
                  </a:lnTo>
                  <a:lnTo>
                    <a:pt x="938529" y="0"/>
                  </a:lnTo>
                  <a:lnTo>
                    <a:pt x="0" y="1994535"/>
                  </a:lnTo>
                  <a:close/>
                </a:path>
              </a:pathLst>
            </a:custGeom>
            <a:ln w="9144">
              <a:solidFill>
                <a:srgbClr val="000000"/>
              </a:solidFill>
            </a:ln>
          </p:spPr>
          <p:txBody>
            <a:bodyPr wrap="square" lIns="0" tIns="0" rIns="0" bIns="0" rtlCol="0"/>
            <a:lstStyle/>
            <a:p>
              <a:endParaRPr/>
            </a:p>
          </p:txBody>
        </p:sp>
        <p:sp>
          <p:nvSpPr>
            <p:cNvPr id="8" name="object 8"/>
            <p:cNvSpPr/>
            <p:nvPr/>
          </p:nvSpPr>
          <p:spPr>
            <a:xfrm>
              <a:off x="3852291" y="1974849"/>
              <a:ext cx="2885440" cy="4408805"/>
            </a:xfrm>
            <a:custGeom>
              <a:avLst/>
              <a:gdLst/>
              <a:ahLst/>
              <a:cxnLst/>
              <a:rect l="l" t="t" r="r" b="b"/>
              <a:pathLst>
                <a:path w="2885440" h="4408805">
                  <a:moveTo>
                    <a:pt x="2204339" y="0"/>
                  </a:moveTo>
                  <a:lnTo>
                    <a:pt x="2155766" y="524"/>
                  </a:lnTo>
                  <a:lnTo>
                    <a:pt x="2107451" y="2091"/>
                  </a:lnTo>
                  <a:lnTo>
                    <a:pt x="2059403" y="4688"/>
                  </a:lnTo>
                  <a:lnTo>
                    <a:pt x="2011633" y="8306"/>
                  </a:lnTo>
                  <a:lnTo>
                    <a:pt x="1964152" y="12934"/>
                  </a:lnTo>
                  <a:lnTo>
                    <a:pt x="1916970" y="18561"/>
                  </a:lnTo>
                  <a:lnTo>
                    <a:pt x="1870099" y="25176"/>
                  </a:lnTo>
                  <a:lnTo>
                    <a:pt x="1823549" y="32768"/>
                  </a:lnTo>
                  <a:lnTo>
                    <a:pt x="1777331" y="41327"/>
                  </a:lnTo>
                  <a:lnTo>
                    <a:pt x="1731456" y="50842"/>
                  </a:lnTo>
                  <a:lnTo>
                    <a:pt x="1685935" y="61302"/>
                  </a:lnTo>
                  <a:lnTo>
                    <a:pt x="1640777" y="72696"/>
                  </a:lnTo>
                  <a:lnTo>
                    <a:pt x="1595994" y="85014"/>
                  </a:lnTo>
                  <a:lnTo>
                    <a:pt x="1551598" y="98245"/>
                  </a:lnTo>
                  <a:lnTo>
                    <a:pt x="1507597" y="112378"/>
                  </a:lnTo>
                  <a:lnTo>
                    <a:pt x="1464004" y="127403"/>
                  </a:lnTo>
                  <a:lnTo>
                    <a:pt x="1420829" y="143307"/>
                  </a:lnTo>
                  <a:lnTo>
                    <a:pt x="1378083" y="160082"/>
                  </a:lnTo>
                  <a:lnTo>
                    <a:pt x="1335776" y="177716"/>
                  </a:lnTo>
                  <a:lnTo>
                    <a:pt x="1293919" y="196198"/>
                  </a:lnTo>
                  <a:lnTo>
                    <a:pt x="1252524" y="215518"/>
                  </a:lnTo>
                  <a:lnTo>
                    <a:pt x="1211600" y="235664"/>
                  </a:lnTo>
                  <a:lnTo>
                    <a:pt x="1171159" y="256627"/>
                  </a:lnTo>
                  <a:lnTo>
                    <a:pt x="1131211" y="278394"/>
                  </a:lnTo>
                  <a:lnTo>
                    <a:pt x="1091767" y="300957"/>
                  </a:lnTo>
                  <a:lnTo>
                    <a:pt x="1052838" y="324303"/>
                  </a:lnTo>
                  <a:lnTo>
                    <a:pt x="1014434" y="348422"/>
                  </a:lnTo>
                  <a:lnTo>
                    <a:pt x="976567" y="373303"/>
                  </a:lnTo>
                  <a:lnTo>
                    <a:pt x="939247" y="398936"/>
                  </a:lnTo>
                  <a:lnTo>
                    <a:pt x="902485" y="425309"/>
                  </a:lnTo>
                  <a:lnTo>
                    <a:pt x="866291" y="452413"/>
                  </a:lnTo>
                  <a:lnTo>
                    <a:pt x="830677" y="480236"/>
                  </a:lnTo>
                  <a:lnTo>
                    <a:pt x="795653" y="508767"/>
                  </a:lnTo>
                  <a:lnTo>
                    <a:pt x="761230" y="537996"/>
                  </a:lnTo>
                  <a:lnTo>
                    <a:pt x="727418" y="567911"/>
                  </a:lnTo>
                  <a:lnTo>
                    <a:pt x="694229" y="598503"/>
                  </a:lnTo>
                  <a:lnTo>
                    <a:pt x="661673" y="629761"/>
                  </a:lnTo>
                  <a:lnTo>
                    <a:pt x="629761" y="661673"/>
                  </a:lnTo>
                  <a:lnTo>
                    <a:pt x="598503" y="694229"/>
                  </a:lnTo>
                  <a:lnTo>
                    <a:pt x="567911" y="727418"/>
                  </a:lnTo>
                  <a:lnTo>
                    <a:pt x="537996" y="761230"/>
                  </a:lnTo>
                  <a:lnTo>
                    <a:pt x="508767" y="795653"/>
                  </a:lnTo>
                  <a:lnTo>
                    <a:pt x="480236" y="830677"/>
                  </a:lnTo>
                  <a:lnTo>
                    <a:pt x="452413" y="866291"/>
                  </a:lnTo>
                  <a:lnTo>
                    <a:pt x="425309" y="902485"/>
                  </a:lnTo>
                  <a:lnTo>
                    <a:pt x="398936" y="939247"/>
                  </a:lnTo>
                  <a:lnTo>
                    <a:pt x="373303" y="976567"/>
                  </a:lnTo>
                  <a:lnTo>
                    <a:pt x="348422" y="1014434"/>
                  </a:lnTo>
                  <a:lnTo>
                    <a:pt x="324303" y="1052838"/>
                  </a:lnTo>
                  <a:lnTo>
                    <a:pt x="300957" y="1091767"/>
                  </a:lnTo>
                  <a:lnTo>
                    <a:pt x="278394" y="1131211"/>
                  </a:lnTo>
                  <a:lnTo>
                    <a:pt x="256627" y="1171159"/>
                  </a:lnTo>
                  <a:lnTo>
                    <a:pt x="235664" y="1211600"/>
                  </a:lnTo>
                  <a:lnTo>
                    <a:pt x="215518" y="1252524"/>
                  </a:lnTo>
                  <a:lnTo>
                    <a:pt x="196198" y="1293919"/>
                  </a:lnTo>
                  <a:lnTo>
                    <a:pt x="177716" y="1335776"/>
                  </a:lnTo>
                  <a:lnTo>
                    <a:pt x="160082" y="1378083"/>
                  </a:lnTo>
                  <a:lnTo>
                    <a:pt x="143307" y="1420829"/>
                  </a:lnTo>
                  <a:lnTo>
                    <a:pt x="127403" y="1464004"/>
                  </a:lnTo>
                  <a:lnTo>
                    <a:pt x="112378" y="1507597"/>
                  </a:lnTo>
                  <a:lnTo>
                    <a:pt x="98245" y="1551598"/>
                  </a:lnTo>
                  <a:lnTo>
                    <a:pt x="85014" y="1595994"/>
                  </a:lnTo>
                  <a:lnTo>
                    <a:pt x="72696" y="1640777"/>
                  </a:lnTo>
                  <a:lnTo>
                    <a:pt x="61302" y="1685935"/>
                  </a:lnTo>
                  <a:lnTo>
                    <a:pt x="50842" y="1731456"/>
                  </a:lnTo>
                  <a:lnTo>
                    <a:pt x="41327" y="1777331"/>
                  </a:lnTo>
                  <a:lnTo>
                    <a:pt x="32768" y="1823549"/>
                  </a:lnTo>
                  <a:lnTo>
                    <a:pt x="25176" y="1870099"/>
                  </a:lnTo>
                  <a:lnTo>
                    <a:pt x="18561" y="1916970"/>
                  </a:lnTo>
                  <a:lnTo>
                    <a:pt x="12934" y="1964152"/>
                  </a:lnTo>
                  <a:lnTo>
                    <a:pt x="8306" y="2011633"/>
                  </a:lnTo>
                  <a:lnTo>
                    <a:pt x="4688" y="2059403"/>
                  </a:lnTo>
                  <a:lnTo>
                    <a:pt x="2091" y="2107451"/>
                  </a:lnTo>
                  <a:lnTo>
                    <a:pt x="524" y="2155766"/>
                  </a:lnTo>
                  <a:lnTo>
                    <a:pt x="0" y="2204339"/>
                  </a:lnTo>
                  <a:lnTo>
                    <a:pt x="524" y="2252911"/>
                  </a:lnTo>
                  <a:lnTo>
                    <a:pt x="2091" y="2301226"/>
                  </a:lnTo>
                  <a:lnTo>
                    <a:pt x="4688" y="2349274"/>
                  </a:lnTo>
                  <a:lnTo>
                    <a:pt x="8306" y="2397044"/>
                  </a:lnTo>
                  <a:lnTo>
                    <a:pt x="12934" y="2444524"/>
                  </a:lnTo>
                  <a:lnTo>
                    <a:pt x="18561" y="2491705"/>
                  </a:lnTo>
                  <a:lnTo>
                    <a:pt x="25176" y="2538576"/>
                  </a:lnTo>
                  <a:lnTo>
                    <a:pt x="32768" y="2585125"/>
                  </a:lnTo>
                  <a:lnTo>
                    <a:pt x="41327" y="2631342"/>
                  </a:lnTo>
                  <a:lnTo>
                    <a:pt x="50842" y="2677217"/>
                  </a:lnTo>
                  <a:lnTo>
                    <a:pt x="61302" y="2722738"/>
                  </a:lnTo>
                  <a:lnTo>
                    <a:pt x="72696" y="2767895"/>
                  </a:lnTo>
                  <a:lnTo>
                    <a:pt x="85014" y="2812677"/>
                  </a:lnTo>
                  <a:lnTo>
                    <a:pt x="98245" y="2857072"/>
                  </a:lnTo>
                  <a:lnTo>
                    <a:pt x="112378" y="2901072"/>
                  </a:lnTo>
                  <a:lnTo>
                    <a:pt x="127403" y="2944664"/>
                  </a:lnTo>
                  <a:lnTo>
                    <a:pt x="143307" y="2987838"/>
                  </a:lnTo>
                  <a:lnTo>
                    <a:pt x="160082" y="3030583"/>
                  </a:lnTo>
                  <a:lnTo>
                    <a:pt x="177716" y="3072889"/>
                  </a:lnTo>
                  <a:lnTo>
                    <a:pt x="196198" y="3114745"/>
                  </a:lnTo>
                  <a:lnTo>
                    <a:pt x="215518" y="3156139"/>
                  </a:lnTo>
                  <a:lnTo>
                    <a:pt x="235664" y="3197061"/>
                  </a:lnTo>
                  <a:lnTo>
                    <a:pt x="256627" y="3237501"/>
                  </a:lnTo>
                  <a:lnTo>
                    <a:pt x="278394" y="3277448"/>
                  </a:lnTo>
                  <a:lnTo>
                    <a:pt x="300957" y="3316890"/>
                  </a:lnTo>
                  <a:lnTo>
                    <a:pt x="324303" y="3355818"/>
                  </a:lnTo>
                  <a:lnTo>
                    <a:pt x="348422" y="3394220"/>
                  </a:lnTo>
                  <a:lnTo>
                    <a:pt x="373303" y="3432086"/>
                  </a:lnTo>
                  <a:lnTo>
                    <a:pt x="398936" y="3469405"/>
                  </a:lnTo>
                  <a:lnTo>
                    <a:pt x="425309" y="3506165"/>
                  </a:lnTo>
                  <a:lnTo>
                    <a:pt x="452413" y="3542357"/>
                  </a:lnTo>
                  <a:lnTo>
                    <a:pt x="480236" y="3577970"/>
                  </a:lnTo>
                  <a:lnTo>
                    <a:pt x="508767" y="3612993"/>
                  </a:lnTo>
                  <a:lnTo>
                    <a:pt x="537996" y="3647414"/>
                  </a:lnTo>
                  <a:lnTo>
                    <a:pt x="567911" y="3681225"/>
                  </a:lnTo>
                  <a:lnTo>
                    <a:pt x="598503" y="3714412"/>
                  </a:lnTo>
                  <a:lnTo>
                    <a:pt x="629761" y="3746967"/>
                  </a:lnTo>
                  <a:lnTo>
                    <a:pt x="661673" y="3778877"/>
                  </a:lnTo>
                  <a:lnTo>
                    <a:pt x="694229" y="3810133"/>
                  </a:lnTo>
                  <a:lnTo>
                    <a:pt x="727418" y="3840724"/>
                  </a:lnTo>
                  <a:lnTo>
                    <a:pt x="761230" y="3870638"/>
                  </a:lnTo>
                  <a:lnTo>
                    <a:pt x="795653" y="3899865"/>
                  </a:lnTo>
                  <a:lnTo>
                    <a:pt x="830677" y="3928395"/>
                  </a:lnTo>
                  <a:lnTo>
                    <a:pt x="866291" y="3956216"/>
                  </a:lnTo>
                  <a:lnTo>
                    <a:pt x="902485" y="3983318"/>
                  </a:lnTo>
                  <a:lnTo>
                    <a:pt x="939247" y="4009690"/>
                  </a:lnTo>
                  <a:lnTo>
                    <a:pt x="976567" y="4035322"/>
                  </a:lnTo>
                  <a:lnTo>
                    <a:pt x="1014434" y="4060202"/>
                  </a:lnTo>
                  <a:lnTo>
                    <a:pt x="1052838" y="4084319"/>
                  </a:lnTo>
                  <a:lnTo>
                    <a:pt x="1091767" y="4107664"/>
                  </a:lnTo>
                  <a:lnTo>
                    <a:pt x="1131211" y="4130225"/>
                  </a:lnTo>
                  <a:lnTo>
                    <a:pt x="1171159" y="4151991"/>
                  </a:lnTo>
                  <a:lnTo>
                    <a:pt x="1211600" y="4172953"/>
                  </a:lnTo>
                  <a:lnTo>
                    <a:pt x="1252524" y="4193098"/>
                  </a:lnTo>
                  <a:lnTo>
                    <a:pt x="1293919" y="4212416"/>
                  </a:lnTo>
                  <a:lnTo>
                    <a:pt x="1335776" y="4230897"/>
                  </a:lnTo>
                  <a:lnTo>
                    <a:pt x="1378083" y="4248530"/>
                  </a:lnTo>
                  <a:lnTo>
                    <a:pt x="1420829" y="4265303"/>
                  </a:lnTo>
                  <a:lnTo>
                    <a:pt x="1464004" y="4281207"/>
                  </a:lnTo>
                  <a:lnTo>
                    <a:pt x="1507597" y="4296230"/>
                  </a:lnTo>
                  <a:lnTo>
                    <a:pt x="1551598" y="4310362"/>
                  </a:lnTo>
                  <a:lnTo>
                    <a:pt x="1595994" y="4323592"/>
                  </a:lnTo>
                  <a:lnTo>
                    <a:pt x="1640777" y="4335910"/>
                  </a:lnTo>
                  <a:lnTo>
                    <a:pt x="1685935" y="4347303"/>
                  </a:lnTo>
                  <a:lnTo>
                    <a:pt x="1731456" y="4357762"/>
                  </a:lnTo>
                  <a:lnTo>
                    <a:pt x="1777331" y="4367277"/>
                  </a:lnTo>
                  <a:lnTo>
                    <a:pt x="1823549" y="4375835"/>
                  </a:lnTo>
                  <a:lnTo>
                    <a:pt x="1870099" y="4383427"/>
                  </a:lnTo>
                  <a:lnTo>
                    <a:pt x="1916970" y="4390041"/>
                  </a:lnTo>
                  <a:lnTo>
                    <a:pt x="1964152" y="4395667"/>
                  </a:lnTo>
                  <a:lnTo>
                    <a:pt x="2011633" y="4400295"/>
                  </a:lnTo>
                  <a:lnTo>
                    <a:pt x="2059403" y="4403913"/>
                  </a:lnTo>
                  <a:lnTo>
                    <a:pt x="2107451" y="4406510"/>
                  </a:lnTo>
                  <a:lnTo>
                    <a:pt x="2155766" y="4408077"/>
                  </a:lnTo>
                  <a:lnTo>
                    <a:pt x="2204339" y="4408601"/>
                  </a:lnTo>
                  <a:lnTo>
                    <a:pt x="2253871" y="4408042"/>
                  </a:lnTo>
                  <a:lnTo>
                    <a:pt x="2303343" y="4406372"/>
                  </a:lnTo>
                  <a:lnTo>
                    <a:pt x="2352734" y="4403594"/>
                  </a:lnTo>
                  <a:lnTo>
                    <a:pt x="2402027" y="4399710"/>
                  </a:lnTo>
                  <a:lnTo>
                    <a:pt x="2451202" y="4394724"/>
                  </a:lnTo>
                  <a:lnTo>
                    <a:pt x="2500242" y="4388639"/>
                  </a:lnTo>
                  <a:lnTo>
                    <a:pt x="2549128" y="4381457"/>
                  </a:lnTo>
                  <a:lnTo>
                    <a:pt x="2597840" y="4373181"/>
                  </a:lnTo>
                  <a:lnTo>
                    <a:pt x="2646361" y="4363814"/>
                  </a:lnTo>
                  <a:lnTo>
                    <a:pt x="2694671" y="4353359"/>
                  </a:lnTo>
                  <a:lnTo>
                    <a:pt x="2742753" y="4341818"/>
                  </a:lnTo>
                  <a:lnTo>
                    <a:pt x="2790588" y="4329196"/>
                  </a:lnTo>
                  <a:lnTo>
                    <a:pt x="2838156" y="4315494"/>
                  </a:lnTo>
                  <a:lnTo>
                    <a:pt x="2885440" y="4300715"/>
                  </a:lnTo>
                  <a:lnTo>
                    <a:pt x="2204339" y="2204339"/>
                  </a:lnTo>
                  <a:lnTo>
                    <a:pt x="2204339" y="0"/>
                  </a:lnTo>
                  <a:close/>
                </a:path>
              </a:pathLst>
            </a:custGeom>
            <a:solidFill>
              <a:srgbClr val="F39E86"/>
            </a:solidFill>
          </p:spPr>
          <p:txBody>
            <a:bodyPr wrap="square" lIns="0" tIns="0" rIns="0" bIns="0" rtlCol="0"/>
            <a:lstStyle/>
            <a:p>
              <a:endParaRPr/>
            </a:p>
          </p:txBody>
        </p:sp>
        <p:sp>
          <p:nvSpPr>
            <p:cNvPr id="9" name="object 9"/>
            <p:cNvSpPr/>
            <p:nvPr/>
          </p:nvSpPr>
          <p:spPr>
            <a:xfrm>
              <a:off x="3852291" y="1974849"/>
              <a:ext cx="2885440" cy="4408805"/>
            </a:xfrm>
            <a:custGeom>
              <a:avLst/>
              <a:gdLst/>
              <a:ahLst/>
              <a:cxnLst/>
              <a:rect l="l" t="t" r="r" b="b"/>
              <a:pathLst>
                <a:path w="2885440" h="4408805">
                  <a:moveTo>
                    <a:pt x="2204339" y="2204339"/>
                  </a:moveTo>
                  <a:lnTo>
                    <a:pt x="2204339" y="0"/>
                  </a:lnTo>
                  <a:lnTo>
                    <a:pt x="2155766" y="524"/>
                  </a:lnTo>
                  <a:lnTo>
                    <a:pt x="2107451" y="2091"/>
                  </a:lnTo>
                  <a:lnTo>
                    <a:pt x="2059403" y="4688"/>
                  </a:lnTo>
                  <a:lnTo>
                    <a:pt x="2011633" y="8306"/>
                  </a:lnTo>
                  <a:lnTo>
                    <a:pt x="1964152" y="12934"/>
                  </a:lnTo>
                  <a:lnTo>
                    <a:pt x="1916970" y="18561"/>
                  </a:lnTo>
                  <a:lnTo>
                    <a:pt x="1870099" y="25176"/>
                  </a:lnTo>
                  <a:lnTo>
                    <a:pt x="1823549" y="32768"/>
                  </a:lnTo>
                  <a:lnTo>
                    <a:pt x="1777331" y="41327"/>
                  </a:lnTo>
                  <a:lnTo>
                    <a:pt x="1731456" y="50842"/>
                  </a:lnTo>
                  <a:lnTo>
                    <a:pt x="1685935" y="61302"/>
                  </a:lnTo>
                  <a:lnTo>
                    <a:pt x="1640777" y="72696"/>
                  </a:lnTo>
                  <a:lnTo>
                    <a:pt x="1595994" y="85014"/>
                  </a:lnTo>
                  <a:lnTo>
                    <a:pt x="1551598" y="98245"/>
                  </a:lnTo>
                  <a:lnTo>
                    <a:pt x="1507597" y="112378"/>
                  </a:lnTo>
                  <a:lnTo>
                    <a:pt x="1464004" y="127403"/>
                  </a:lnTo>
                  <a:lnTo>
                    <a:pt x="1420829" y="143307"/>
                  </a:lnTo>
                  <a:lnTo>
                    <a:pt x="1378083" y="160082"/>
                  </a:lnTo>
                  <a:lnTo>
                    <a:pt x="1335776" y="177716"/>
                  </a:lnTo>
                  <a:lnTo>
                    <a:pt x="1293919" y="196198"/>
                  </a:lnTo>
                  <a:lnTo>
                    <a:pt x="1252524" y="215518"/>
                  </a:lnTo>
                  <a:lnTo>
                    <a:pt x="1211600" y="235664"/>
                  </a:lnTo>
                  <a:lnTo>
                    <a:pt x="1171159" y="256627"/>
                  </a:lnTo>
                  <a:lnTo>
                    <a:pt x="1131211" y="278394"/>
                  </a:lnTo>
                  <a:lnTo>
                    <a:pt x="1091767" y="300957"/>
                  </a:lnTo>
                  <a:lnTo>
                    <a:pt x="1052838" y="324303"/>
                  </a:lnTo>
                  <a:lnTo>
                    <a:pt x="1014434" y="348422"/>
                  </a:lnTo>
                  <a:lnTo>
                    <a:pt x="976567" y="373303"/>
                  </a:lnTo>
                  <a:lnTo>
                    <a:pt x="939247" y="398936"/>
                  </a:lnTo>
                  <a:lnTo>
                    <a:pt x="902485" y="425309"/>
                  </a:lnTo>
                  <a:lnTo>
                    <a:pt x="866291" y="452413"/>
                  </a:lnTo>
                  <a:lnTo>
                    <a:pt x="830677" y="480236"/>
                  </a:lnTo>
                  <a:lnTo>
                    <a:pt x="795653" y="508767"/>
                  </a:lnTo>
                  <a:lnTo>
                    <a:pt x="761230" y="537996"/>
                  </a:lnTo>
                  <a:lnTo>
                    <a:pt x="727418" y="567911"/>
                  </a:lnTo>
                  <a:lnTo>
                    <a:pt x="694229" y="598503"/>
                  </a:lnTo>
                  <a:lnTo>
                    <a:pt x="661673" y="629761"/>
                  </a:lnTo>
                  <a:lnTo>
                    <a:pt x="629761" y="661673"/>
                  </a:lnTo>
                  <a:lnTo>
                    <a:pt x="598503" y="694229"/>
                  </a:lnTo>
                  <a:lnTo>
                    <a:pt x="567911" y="727418"/>
                  </a:lnTo>
                  <a:lnTo>
                    <a:pt x="537996" y="761230"/>
                  </a:lnTo>
                  <a:lnTo>
                    <a:pt x="508767" y="795653"/>
                  </a:lnTo>
                  <a:lnTo>
                    <a:pt x="480236" y="830677"/>
                  </a:lnTo>
                  <a:lnTo>
                    <a:pt x="452413" y="866291"/>
                  </a:lnTo>
                  <a:lnTo>
                    <a:pt x="425309" y="902485"/>
                  </a:lnTo>
                  <a:lnTo>
                    <a:pt x="398936" y="939247"/>
                  </a:lnTo>
                  <a:lnTo>
                    <a:pt x="373303" y="976567"/>
                  </a:lnTo>
                  <a:lnTo>
                    <a:pt x="348422" y="1014434"/>
                  </a:lnTo>
                  <a:lnTo>
                    <a:pt x="324303" y="1052838"/>
                  </a:lnTo>
                  <a:lnTo>
                    <a:pt x="300957" y="1091767"/>
                  </a:lnTo>
                  <a:lnTo>
                    <a:pt x="278394" y="1131211"/>
                  </a:lnTo>
                  <a:lnTo>
                    <a:pt x="256627" y="1171159"/>
                  </a:lnTo>
                  <a:lnTo>
                    <a:pt x="235664" y="1211600"/>
                  </a:lnTo>
                  <a:lnTo>
                    <a:pt x="215518" y="1252524"/>
                  </a:lnTo>
                  <a:lnTo>
                    <a:pt x="196198" y="1293919"/>
                  </a:lnTo>
                  <a:lnTo>
                    <a:pt x="177716" y="1335776"/>
                  </a:lnTo>
                  <a:lnTo>
                    <a:pt x="160082" y="1378083"/>
                  </a:lnTo>
                  <a:lnTo>
                    <a:pt x="143307" y="1420829"/>
                  </a:lnTo>
                  <a:lnTo>
                    <a:pt x="127403" y="1464004"/>
                  </a:lnTo>
                  <a:lnTo>
                    <a:pt x="112378" y="1507597"/>
                  </a:lnTo>
                  <a:lnTo>
                    <a:pt x="98245" y="1551598"/>
                  </a:lnTo>
                  <a:lnTo>
                    <a:pt x="85014" y="1595994"/>
                  </a:lnTo>
                  <a:lnTo>
                    <a:pt x="72696" y="1640777"/>
                  </a:lnTo>
                  <a:lnTo>
                    <a:pt x="61302" y="1685935"/>
                  </a:lnTo>
                  <a:lnTo>
                    <a:pt x="50842" y="1731456"/>
                  </a:lnTo>
                  <a:lnTo>
                    <a:pt x="41327" y="1777331"/>
                  </a:lnTo>
                  <a:lnTo>
                    <a:pt x="32768" y="1823549"/>
                  </a:lnTo>
                  <a:lnTo>
                    <a:pt x="25176" y="1870099"/>
                  </a:lnTo>
                  <a:lnTo>
                    <a:pt x="18561" y="1916970"/>
                  </a:lnTo>
                  <a:lnTo>
                    <a:pt x="12934" y="1964152"/>
                  </a:lnTo>
                  <a:lnTo>
                    <a:pt x="8306" y="2011633"/>
                  </a:lnTo>
                  <a:lnTo>
                    <a:pt x="4688" y="2059403"/>
                  </a:lnTo>
                  <a:lnTo>
                    <a:pt x="2091" y="2107451"/>
                  </a:lnTo>
                  <a:lnTo>
                    <a:pt x="524" y="2155766"/>
                  </a:lnTo>
                  <a:lnTo>
                    <a:pt x="0" y="2204339"/>
                  </a:lnTo>
                  <a:lnTo>
                    <a:pt x="524" y="2252911"/>
                  </a:lnTo>
                  <a:lnTo>
                    <a:pt x="2091" y="2301226"/>
                  </a:lnTo>
                  <a:lnTo>
                    <a:pt x="4688" y="2349274"/>
                  </a:lnTo>
                  <a:lnTo>
                    <a:pt x="8306" y="2397044"/>
                  </a:lnTo>
                  <a:lnTo>
                    <a:pt x="12934" y="2444524"/>
                  </a:lnTo>
                  <a:lnTo>
                    <a:pt x="18561" y="2491705"/>
                  </a:lnTo>
                  <a:lnTo>
                    <a:pt x="25176" y="2538576"/>
                  </a:lnTo>
                  <a:lnTo>
                    <a:pt x="32768" y="2585125"/>
                  </a:lnTo>
                  <a:lnTo>
                    <a:pt x="41327" y="2631342"/>
                  </a:lnTo>
                  <a:lnTo>
                    <a:pt x="50842" y="2677217"/>
                  </a:lnTo>
                  <a:lnTo>
                    <a:pt x="61302" y="2722738"/>
                  </a:lnTo>
                  <a:lnTo>
                    <a:pt x="72696" y="2767895"/>
                  </a:lnTo>
                  <a:lnTo>
                    <a:pt x="85014" y="2812677"/>
                  </a:lnTo>
                  <a:lnTo>
                    <a:pt x="98245" y="2857072"/>
                  </a:lnTo>
                  <a:lnTo>
                    <a:pt x="112378" y="2901072"/>
                  </a:lnTo>
                  <a:lnTo>
                    <a:pt x="127403" y="2944664"/>
                  </a:lnTo>
                  <a:lnTo>
                    <a:pt x="143307" y="2987838"/>
                  </a:lnTo>
                  <a:lnTo>
                    <a:pt x="160082" y="3030583"/>
                  </a:lnTo>
                  <a:lnTo>
                    <a:pt x="177716" y="3072889"/>
                  </a:lnTo>
                  <a:lnTo>
                    <a:pt x="196198" y="3114745"/>
                  </a:lnTo>
                  <a:lnTo>
                    <a:pt x="215518" y="3156139"/>
                  </a:lnTo>
                  <a:lnTo>
                    <a:pt x="235664" y="3197061"/>
                  </a:lnTo>
                  <a:lnTo>
                    <a:pt x="256627" y="3237501"/>
                  </a:lnTo>
                  <a:lnTo>
                    <a:pt x="278394" y="3277448"/>
                  </a:lnTo>
                  <a:lnTo>
                    <a:pt x="300957" y="3316890"/>
                  </a:lnTo>
                  <a:lnTo>
                    <a:pt x="324303" y="3355818"/>
                  </a:lnTo>
                  <a:lnTo>
                    <a:pt x="348422" y="3394220"/>
                  </a:lnTo>
                  <a:lnTo>
                    <a:pt x="373303" y="3432086"/>
                  </a:lnTo>
                  <a:lnTo>
                    <a:pt x="398936" y="3469405"/>
                  </a:lnTo>
                  <a:lnTo>
                    <a:pt x="425309" y="3506165"/>
                  </a:lnTo>
                  <a:lnTo>
                    <a:pt x="452413" y="3542357"/>
                  </a:lnTo>
                  <a:lnTo>
                    <a:pt x="480236" y="3577970"/>
                  </a:lnTo>
                  <a:lnTo>
                    <a:pt x="508767" y="3612993"/>
                  </a:lnTo>
                  <a:lnTo>
                    <a:pt x="537996" y="3647414"/>
                  </a:lnTo>
                  <a:lnTo>
                    <a:pt x="567911" y="3681225"/>
                  </a:lnTo>
                  <a:lnTo>
                    <a:pt x="598503" y="3714412"/>
                  </a:lnTo>
                  <a:lnTo>
                    <a:pt x="629761" y="3746967"/>
                  </a:lnTo>
                  <a:lnTo>
                    <a:pt x="661673" y="3778877"/>
                  </a:lnTo>
                  <a:lnTo>
                    <a:pt x="694229" y="3810133"/>
                  </a:lnTo>
                  <a:lnTo>
                    <a:pt x="727418" y="3840724"/>
                  </a:lnTo>
                  <a:lnTo>
                    <a:pt x="761230" y="3870638"/>
                  </a:lnTo>
                  <a:lnTo>
                    <a:pt x="795653" y="3899865"/>
                  </a:lnTo>
                  <a:lnTo>
                    <a:pt x="830677" y="3928395"/>
                  </a:lnTo>
                  <a:lnTo>
                    <a:pt x="866291" y="3956216"/>
                  </a:lnTo>
                  <a:lnTo>
                    <a:pt x="902485" y="3983318"/>
                  </a:lnTo>
                  <a:lnTo>
                    <a:pt x="939247" y="4009690"/>
                  </a:lnTo>
                  <a:lnTo>
                    <a:pt x="976567" y="4035322"/>
                  </a:lnTo>
                  <a:lnTo>
                    <a:pt x="1014434" y="4060202"/>
                  </a:lnTo>
                  <a:lnTo>
                    <a:pt x="1052838" y="4084319"/>
                  </a:lnTo>
                  <a:lnTo>
                    <a:pt x="1091767" y="4107664"/>
                  </a:lnTo>
                  <a:lnTo>
                    <a:pt x="1131211" y="4130225"/>
                  </a:lnTo>
                  <a:lnTo>
                    <a:pt x="1171159" y="4151991"/>
                  </a:lnTo>
                  <a:lnTo>
                    <a:pt x="1211600" y="4172953"/>
                  </a:lnTo>
                  <a:lnTo>
                    <a:pt x="1252524" y="4193098"/>
                  </a:lnTo>
                  <a:lnTo>
                    <a:pt x="1293919" y="4212416"/>
                  </a:lnTo>
                  <a:lnTo>
                    <a:pt x="1335776" y="4230897"/>
                  </a:lnTo>
                  <a:lnTo>
                    <a:pt x="1378083" y="4248530"/>
                  </a:lnTo>
                  <a:lnTo>
                    <a:pt x="1420829" y="4265303"/>
                  </a:lnTo>
                  <a:lnTo>
                    <a:pt x="1464004" y="4281207"/>
                  </a:lnTo>
                  <a:lnTo>
                    <a:pt x="1507597" y="4296230"/>
                  </a:lnTo>
                  <a:lnTo>
                    <a:pt x="1551598" y="4310362"/>
                  </a:lnTo>
                  <a:lnTo>
                    <a:pt x="1595994" y="4323592"/>
                  </a:lnTo>
                  <a:lnTo>
                    <a:pt x="1640777" y="4335910"/>
                  </a:lnTo>
                  <a:lnTo>
                    <a:pt x="1685935" y="4347303"/>
                  </a:lnTo>
                  <a:lnTo>
                    <a:pt x="1731456" y="4357762"/>
                  </a:lnTo>
                  <a:lnTo>
                    <a:pt x="1777331" y="4367277"/>
                  </a:lnTo>
                  <a:lnTo>
                    <a:pt x="1823549" y="4375835"/>
                  </a:lnTo>
                  <a:lnTo>
                    <a:pt x="1870099" y="4383427"/>
                  </a:lnTo>
                  <a:lnTo>
                    <a:pt x="1916970" y="4390041"/>
                  </a:lnTo>
                  <a:lnTo>
                    <a:pt x="1964152" y="4395667"/>
                  </a:lnTo>
                  <a:lnTo>
                    <a:pt x="2011633" y="4400295"/>
                  </a:lnTo>
                  <a:lnTo>
                    <a:pt x="2059403" y="4403913"/>
                  </a:lnTo>
                  <a:lnTo>
                    <a:pt x="2107451" y="4406510"/>
                  </a:lnTo>
                  <a:lnTo>
                    <a:pt x="2155766" y="4408077"/>
                  </a:lnTo>
                  <a:lnTo>
                    <a:pt x="2204339" y="4408601"/>
                  </a:lnTo>
                  <a:lnTo>
                    <a:pt x="2253871" y="4408042"/>
                  </a:lnTo>
                  <a:lnTo>
                    <a:pt x="2303343" y="4406372"/>
                  </a:lnTo>
                  <a:lnTo>
                    <a:pt x="2352734" y="4403594"/>
                  </a:lnTo>
                  <a:lnTo>
                    <a:pt x="2402027" y="4399710"/>
                  </a:lnTo>
                  <a:lnTo>
                    <a:pt x="2451202" y="4394724"/>
                  </a:lnTo>
                  <a:lnTo>
                    <a:pt x="2500242" y="4388639"/>
                  </a:lnTo>
                  <a:lnTo>
                    <a:pt x="2549128" y="4381457"/>
                  </a:lnTo>
                  <a:lnTo>
                    <a:pt x="2597840" y="4373181"/>
                  </a:lnTo>
                  <a:lnTo>
                    <a:pt x="2646361" y="4363814"/>
                  </a:lnTo>
                  <a:lnTo>
                    <a:pt x="2694671" y="4353359"/>
                  </a:lnTo>
                  <a:lnTo>
                    <a:pt x="2742753" y="4341818"/>
                  </a:lnTo>
                  <a:lnTo>
                    <a:pt x="2790588" y="4329196"/>
                  </a:lnTo>
                  <a:lnTo>
                    <a:pt x="2838156" y="4315494"/>
                  </a:lnTo>
                  <a:lnTo>
                    <a:pt x="2885440" y="4300715"/>
                  </a:lnTo>
                  <a:lnTo>
                    <a:pt x="2204339" y="2204339"/>
                  </a:lnTo>
                  <a:close/>
                </a:path>
              </a:pathLst>
            </a:custGeom>
            <a:ln w="9144">
              <a:solidFill>
                <a:srgbClr val="000000"/>
              </a:solidFill>
            </a:ln>
          </p:spPr>
          <p:txBody>
            <a:bodyPr wrap="square" lIns="0" tIns="0" rIns="0" bIns="0" rtlCol="0"/>
            <a:lstStyle/>
            <a:p>
              <a:endParaRPr/>
            </a:p>
          </p:txBody>
        </p:sp>
      </p:grpSp>
      <p:sp>
        <p:nvSpPr>
          <p:cNvPr id="10" name="object 10"/>
          <p:cNvSpPr txBox="1"/>
          <p:nvPr/>
        </p:nvSpPr>
        <p:spPr>
          <a:xfrm>
            <a:off x="4608742" y="1384466"/>
            <a:ext cx="2143263" cy="757259"/>
          </a:xfrm>
          <a:prstGeom prst="rect">
            <a:avLst/>
          </a:prstGeom>
        </p:spPr>
        <p:txBody>
          <a:bodyPr vert="horz" wrap="square" lIns="0" tIns="3810" rIns="0" bIns="0" rtlCol="0">
            <a:spAutoFit/>
          </a:bodyPr>
          <a:lstStyle/>
          <a:p>
            <a:pPr marL="12700" marR="5080" algn="ctr">
              <a:lnSpc>
                <a:spcPct val="102299"/>
              </a:lnSpc>
              <a:spcBef>
                <a:spcPts val="30"/>
              </a:spcBef>
            </a:pPr>
            <a:r>
              <a:rPr sz="2400" b="1" spc="-5" dirty="0">
                <a:latin typeface="Gothic Uralic"/>
                <a:cs typeface="Gothic Uralic"/>
              </a:rPr>
              <a:t>Spoken  </a:t>
            </a:r>
            <a:r>
              <a:rPr sz="2400" b="1" dirty="0">
                <a:latin typeface="Gothic Uralic"/>
                <a:cs typeface="Gothic Uralic"/>
              </a:rPr>
              <a:t>Word  7%</a:t>
            </a:r>
            <a:endParaRPr sz="2400" dirty="0">
              <a:latin typeface="Gothic Uralic"/>
              <a:cs typeface="Gothic Uralic"/>
            </a:endParaRPr>
          </a:p>
        </p:txBody>
      </p:sp>
      <p:sp>
        <p:nvSpPr>
          <p:cNvPr id="11" name="object 11"/>
          <p:cNvSpPr txBox="1"/>
          <p:nvPr/>
        </p:nvSpPr>
        <p:spPr>
          <a:xfrm>
            <a:off x="5650715" y="4530199"/>
            <a:ext cx="2776636" cy="381836"/>
          </a:xfrm>
          <a:prstGeom prst="rect">
            <a:avLst/>
          </a:prstGeom>
        </p:spPr>
        <p:txBody>
          <a:bodyPr vert="horz" wrap="square" lIns="0" tIns="5080" rIns="0" bIns="0" rtlCol="0">
            <a:spAutoFit/>
          </a:bodyPr>
          <a:lstStyle/>
          <a:p>
            <a:pPr marL="146685" marR="5080" indent="-134620">
              <a:lnSpc>
                <a:spcPct val="102099"/>
              </a:lnSpc>
              <a:spcBef>
                <a:spcPts val="40"/>
              </a:spcBef>
            </a:pPr>
            <a:r>
              <a:rPr lang="en-US" sz="2400" b="1" spc="-5" dirty="0" smtClean="0">
                <a:latin typeface="Gothic Uralic"/>
                <a:cs typeface="Gothic Uralic"/>
              </a:rPr>
              <a:t>Tone of </a:t>
            </a:r>
            <a:r>
              <a:rPr sz="2400" b="1" spc="-5" dirty="0" smtClean="0">
                <a:latin typeface="Gothic Uralic"/>
                <a:cs typeface="Gothic Uralic"/>
              </a:rPr>
              <a:t>Voice  </a:t>
            </a:r>
            <a:r>
              <a:rPr sz="2400" b="1" spc="-5" dirty="0">
                <a:latin typeface="Gothic Uralic"/>
                <a:cs typeface="Gothic Uralic"/>
              </a:rPr>
              <a:t>38%</a:t>
            </a:r>
            <a:endParaRPr sz="2400" dirty="0">
              <a:latin typeface="Gothic Uralic"/>
              <a:cs typeface="Gothic Uralic"/>
            </a:endParaRPr>
          </a:p>
        </p:txBody>
      </p:sp>
      <p:sp>
        <p:nvSpPr>
          <p:cNvPr id="12" name="object 12"/>
          <p:cNvSpPr txBox="1"/>
          <p:nvPr/>
        </p:nvSpPr>
        <p:spPr>
          <a:xfrm>
            <a:off x="1982344" y="3230344"/>
            <a:ext cx="1525905" cy="1139825"/>
          </a:xfrm>
          <a:prstGeom prst="rect">
            <a:avLst/>
          </a:prstGeom>
        </p:spPr>
        <p:txBody>
          <a:bodyPr vert="horz" wrap="square" lIns="0" tIns="3810" rIns="0" bIns="0" rtlCol="0">
            <a:spAutoFit/>
          </a:bodyPr>
          <a:lstStyle/>
          <a:p>
            <a:pPr marL="12065" marR="5080" algn="ctr">
              <a:lnSpc>
                <a:spcPct val="102299"/>
              </a:lnSpc>
              <a:spcBef>
                <a:spcPts val="30"/>
              </a:spcBef>
            </a:pPr>
            <a:r>
              <a:rPr sz="2400" b="1" spc="-5" dirty="0">
                <a:latin typeface="Gothic Uralic"/>
                <a:cs typeface="Gothic Uralic"/>
              </a:rPr>
              <a:t>Body  </a:t>
            </a:r>
            <a:r>
              <a:rPr sz="2400" b="1" dirty="0">
                <a:latin typeface="Gothic Uralic"/>
                <a:cs typeface="Gothic Uralic"/>
              </a:rPr>
              <a:t>Language  </a:t>
            </a:r>
            <a:r>
              <a:rPr sz="2400" b="1" spc="-5" dirty="0">
                <a:latin typeface="Gothic Uralic"/>
                <a:cs typeface="Gothic Uralic"/>
              </a:rPr>
              <a:t>55%</a:t>
            </a:r>
            <a:endParaRPr sz="2400" dirty="0">
              <a:latin typeface="Gothic Uralic"/>
              <a:cs typeface="Gothic Uralic"/>
            </a:endParaRPr>
          </a:p>
        </p:txBody>
      </p:sp>
      <p:sp>
        <p:nvSpPr>
          <p:cNvPr id="13" name="Rectangle 12"/>
          <p:cNvSpPr/>
          <p:nvPr/>
        </p:nvSpPr>
        <p:spPr>
          <a:xfrm>
            <a:off x="8427351" y="1601391"/>
            <a:ext cx="3331059" cy="2446824"/>
          </a:xfrm>
          <a:prstGeom prst="rect">
            <a:avLst/>
          </a:prstGeom>
        </p:spPr>
        <p:txBody>
          <a:bodyPr wrap="square">
            <a:spAutoFit/>
          </a:bodyPr>
          <a:lstStyle/>
          <a:p>
            <a:pPr marL="584200">
              <a:lnSpc>
                <a:spcPct val="100000"/>
              </a:lnSpc>
              <a:spcBef>
                <a:spcPts val="994"/>
              </a:spcBef>
            </a:pPr>
            <a:r>
              <a:rPr lang="en-US" sz="3200" spc="60" dirty="0">
                <a:latin typeface="Arial"/>
                <a:cs typeface="Arial"/>
              </a:rPr>
              <a:t></a:t>
            </a:r>
            <a:r>
              <a:rPr lang="en-US" sz="3200" b="1" u="heavy" spc="60" dirty="0">
                <a:uFill>
                  <a:solidFill>
                    <a:srgbClr val="0D0D0D"/>
                  </a:solidFill>
                </a:uFill>
                <a:latin typeface="Times New Roman"/>
                <a:cs typeface="Times New Roman"/>
              </a:rPr>
              <a:t>Gestures</a:t>
            </a:r>
            <a:endParaRPr lang="en-US" sz="3200" dirty="0">
              <a:latin typeface="Times New Roman"/>
              <a:cs typeface="Times New Roman"/>
            </a:endParaRPr>
          </a:p>
          <a:p>
            <a:pPr marL="584200">
              <a:lnSpc>
                <a:spcPct val="100000"/>
              </a:lnSpc>
              <a:spcBef>
                <a:spcPts val="1000"/>
              </a:spcBef>
            </a:pPr>
            <a:r>
              <a:rPr lang="en-US" sz="3200" spc="55" dirty="0">
                <a:latin typeface="Arial"/>
                <a:cs typeface="Arial"/>
              </a:rPr>
              <a:t></a:t>
            </a:r>
            <a:r>
              <a:rPr lang="en-US" sz="3200" b="1" u="heavy" spc="55" dirty="0">
                <a:uFill>
                  <a:solidFill>
                    <a:srgbClr val="0D0D0D"/>
                  </a:solidFill>
                </a:uFill>
                <a:latin typeface="Times New Roman"/>
                <a:cs typeface="Times New Roman"/>
              </a:rPr>
              <a:t>Appearance</a:t>
            </a:r>
            <a:endParaRPr lang="en-US" sz="3200" dirty="0">
              <a:latin typeface="Times New Roman"/>
              <a:cs typeface="Times New Roman"/>
            </a:endParaRPr>
          </a:p>
          <a:p>
            <a:pPr marL="584200">
              <a:lnSpc>
                <a:spcPct val="100000"/>
              </a:lnSpc>
              <a:spcBef>
                <a:spcPts val="1005"/>
              </a:spcBef>
            </a:pPr>
            <a:r>
              <a:rPr lang="en-US" sz="3200" spc="65" dirty="0">
                <a:latin typeface="Arial"/>
                <a:cs typeface="Arial"/>
              </a:rPr>
              <a:t></a:t>
            </a:r>
            <a:r>
              <a:rPr lang="en-US" sz="3200" b="1" u="heavy" spc="65" dirty="0">
                <a:uFill>
                  <a:solidFill>
                    <a:srgbClr val="0D0D0D"/>
                  </a:solidFill>
                </a:uFill>
                <a:latin typeface="Times New Roman"/>
                <a:cs typeface="Times New Roman"/>
              </a:rPr>
              <a:t>Attitude</a:t>
            </a:r>
            <a:endParaRPr lang="en-US" sz="3200" dirty="0">
              <a:latin typeface="Times New Roman"/>
              <a:cs typeface="Times New Roman"/>
            </a:endParaRPr>
          </a:p>
          <a:p>
            <a:pPr marL="584200">
              <a:lnSpc>
                <a:spcPct val="100000"/>
              </a:lnSpc>
              <a:spcBef>
                <a:spcPts val="1000"/>
              </a:spcBef>
            </a:pPr>
            <a:r>
              <a:rPr lang="en-US" sz="3200" spc="80" dirty="0">
                <a:latin typeface="Arial"/>
                <a:cs typeface="Arial"/>
              </a:rPr>
              <a:t></a:t>
            </a:r>
            <a:r>
              <a:rPr lang="en-US" sz="3200" b="1" u="heavy" spc="80" dirty="0">
                <a:uFill>
                  <a:solidFill>
                    <a:srgbClr val="0D0D0D"/>
                  </a:solidFill>
                </a:uFill>
                <a:latin typeface="Times New Roman"/>
                <a:cs typeface="Times New Roman"/>
              </a:rPr>
              <a:t>Attire</a:t>
            </a:r>
            <a:endParaRPr lang="en-US" sz="3200" dirty="0">
              <a:latin typeface="Times New Roman"/>
              <a:cs typeface="Times New Roman"/>
            </a:endParaRPr>
          </a:p>
        </p:txBody>
      </p:sp>
    </p:spTree>
    <p:extLst>
      <p:ext uri="{BB962C8B-B14F-4D97-AF65-F5344CB8AC3E}">
        <p14:creationId xmlns:p14="http://schemas.microsoft.com/office/powerpoint/2010/main" val="8008485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15155" y="405142"/>
            <a:ext cx="11495107" cy="443711"/>
          </a:xfrm>
          <a:prstGeom prst="rect">
            <a:avLst/>
          </a:prstGeom>
        </p:spPr>
        <p:txBody>
          <a:bodyPr vert="horz" wrap="square" lIns="0" tIns="12700" rIns="0" bIns="0" rtlCol="0">
            <a:spAutoFit/>
          </a:bodyPr>
          <a:lstStyle/>
          <a:p>
            <a:pPr marL="12700">
              <a:lnSpc>
                <a:spcPct val="100000"/>
              </a:lnSpc>
              <a:spcBef>
                <a:spcPts val="100"/>
              </a:spcBef>
            </a:pPr>
            <a:r>
              <a:rPr sz="2800" b="1" spc="-5" dirty="0">
                <a:latin typeface="Times New Roman"/>
                <a:cs typeface="Times New Roman"/>
              </a:rPr>
              <a:t>Addressing the </a:t>
            </a:r>
            <a:r>
              <a:rPr sz="2800" b="1" spc="-20" dirty="0">
                <a:latin typeface="Times New Roman"/>
                <a:cs typeface="Times New Roman"/>
              </a:rPr>
              <a:t>Weaknesses </a:t>
            </a:r>
            <a:r>
              <a:rPr sz="2800" b="1" dirty="0">
                <a:latin typeface="Times New Roman"/>
                <a:cs typeface="Times New Roman"/>
              </a:rPr>
              <a:t>of Oral</a:t>
            </a:r>
            <a:r>
              <a:rPr sz="2800" b="1" spc="-80" dirty="0">
                <a:latin typeface="Times New Roman"/>
                <a:cs typeface="Times New Roman"/>
              </a:rPr>
              <a:t> </a:t>
            </a:r>
            <a:r>
              <a:rPr sz="2800" b="1" dirty="0">
                <a:latin typeface="Times New Roman"/>
                <a:cs typeface="Times New Roman"/>
              </a:rPr>
              <a:t>Communication</a:t>
            </a:r>
          </a:p>
        </p:txBody>
      </p:sp>
      <p:sp>
        <p:nvSpPr>
          <p:cNvPr id="3" name="object 3"/>
          <p:cNvSpPr txBox="1"/>
          <p:nvPr/>
        </p:nvSpPr>
        <p:spPr>
          <a:xfrm>
            <a:off x="658286" y="1124180"/>
            <a:ext cx="11087246" cy="5341847"/>
          </a:xfrm>
          <a:prstGeom prst="rect">
            <a:avLst/>
          </a:prstGeom>
        </p:spPr>
        <p:txBody>
          <a:bodyPr vert="horz" wrap="square" lIns="0" tIns="12065" rIns="0" bIns="0" rtlCol="0">
            <a:spAutoFit/>
          </a:bodyPr>
          <a:lstStyle/>
          <a:p>
            <a:pPr marL="355600" marR="5715" indent="-343535" algn="just">
              <a:lnSpc>
                <a:spcPct val="150000"/>
              </a:lnSpc>
              <a:spcBef>
                <a:spcPts val="95"/>
              </a:spcBef>
              <a:buClr>
                <a:srgbClr val="A42F0F"/>
              </a:buClr>
              <a:buFont typeface="Arial"/>
              <a:buChar char=""/>
              <a:tabLst>
                <a:tab pos="356235" algn="l"/>
              </a:tabLst>
            </a:pPr>
            <a:r>
              <a:rPr sz="2600" spc="-5" dirty="0">
                <a:latin typeface="Times New Roman"/>
                <a:cs typeface="Times New Roman"/>
              </a:rPr>
              <a:t>Break the habit </a:t>
            </a:r>
            <a:r>
              <a:rPr sz="2600" dirty="0">
                <a:latin typeface="Times New Roman"/>
                <a:cs typeface="Times New Roman"/>
              </a:rPr>
              <a:t>of </a:t>
            </a:r>
            <a:r>
              <a:rPr sz="2600" spc="-5" dirty="0">
                <a:latin typeface="Times New Roman"/>
                <a:cs typeface="Times New Roman"/>
              </a:rPr>
              <a:t>speaking </a:t>
            </a:r>
            <a:r>
              <a:rPr sz="2600" spc="-15" dirty="0">
                <a:latin typeface="Times New Roman"/>
                <a:cs typeface="Times New Roman"/>
              </a:rPr>
              <a:t>spontaneously. </a:t>
            </a:r>
            <a:r>
              <a:rPr sz="2600" dirty="0">
                <a:latin typeface="Times New Roman"/>
                <a:cs typeface="Times New Roman"/>
              </a:rPr>
              <a:t>Use </a:t>
            </a:r>
            <a:r>
              <a:rPr sz="2600" spc="-5" dirty="0">
                <a:latin typeface="Times New Roman"/>
                <a:cs typeface="Times New Roman"/>
              </a:rPr>
              <a:t>it as </a:t>
            </a:r>
            <a:r>
              <a:rPr sz="2600" dirty="0">
                <a:latin typeface="Times New Roman"/>
                <a:cs typeface="Times New Roman"/>
              </a:rPr>
              <a:t>a tool </a:t>
            </a:r>
            <a:r>
              <a:rPr sz="2600" spc="-5" dirty="0">
                <a:latin typeface="Times New Roman"/>
                <a:cs typeface="Times New Roman"/>
              </a:rPr>
              <a:t>to </a:t>
            </a:r>
            <a:r>
              <a:rPr sz="2600" spc="-80" dirty="0">
                <a:latin typeface="Times New Roman"/>
                <a:cs typeface="Times New Roman"/>
              </a:rPr>
              <a:t>accomplish  </a:t>
            </a:r>
            <a:r>
              <a:rPr sz="2600" spc="-5" dirty="0">
                <a:latin typeface="Times New Roman"/>
                <a:cs typeface="Times New Roman"/>
              </a:rPr>
              <a:t>objectives. </a:t>
            </a:r>
            <a:r>
              <a:rPr sz="2600" dirty="0">
                <a:latin typeface="Times New Roman"/>
                <a:cs typeface="Times New Roman"/>
              </a:rPr>
              <a:t>So, think </a:t>
            </a:r>
            <a:r>
              <a:rPr sz="2600" spc="-5" dirty="0">
                <a:latin typeface="Times New Roman"/>
                <a:cs typeface="Times New Roman"/>
              </a:rPr>
              <a:t>about </a:t>
            </a:r>
            <a:r>
              <a:rPr sz="2600" dirty="0">
                <a:latin typeface="Times New Roman"/>
                <a:cs typeface="Times New Roman"/>
              </a:rPr>
              <a:t>your </a:t>
            </a:r>
            <a:r>
              <a:rPr sz="2600" spc="-5" dirty="0">
                <a:latin typeface="Times New Roman"/>
                <a:cs typeface="Times New Roman"/>
              </a:rPr>
              <a:t>message, aim, </a:t>
            </a:r>
            <a:r>
              <a:rPr sz="2600" spc="-15" dirty="0">
                <a:latin typeface="Times New Roman"/>
                <a:cs typeface="Times New Roman"/>
              </a:rPr>
              <a:t>receiver, </a:t>
            </a:r>
            <a:r>
              <a:rPr sz="2600" dirty="0">
                <a:latin typeface="Times New Roman"/>
                <a:cs typeface="Times New Roman"/>
              </a:rPr>
              <a:t>context, </a:t>
            </a:r>
            <a:r>
              <a:rPr sz="2600" spc="-5" dirty="0">
                <a:latin typeface="Times New Roman"/>
                <a:cs typeface="Times New Roman"/>
              </a:rPr>
              <a:t>etc </a:t>
            </a:r>
            <a:r>
              <a:rPr sz="2600" dirty="0">
                <a:latin typeface="Times New Roman"/>
                <a:cs typeface="Times New Roman"/>
              </a:rPr>
              <a:t>to be  </a:t>
            </a:r>
            <a:r>
              <a:rPr sz="2600" spc="-5" dirty="0">
                <a:latin typeface="Times New Roman"/>
                <a:cs typeface="Times New Roman"/>
              </a:rPr>
              <a:t>successful.</a:t>
            </a:r>
            <a:endParaRPr sz="2600" dirty="0">
              <a:latin typeface="Times New Roman"/>
              <a:cs typeface="Times New Roman"/>
            </a:endParaRPr>
          </a:p>
          <a:p>
            <a:pPr marL="355600" indent="-343535">
              <a:lnSpc>
                <a:spcPct val="100000"/>
              </a:lnSpc>
              <a:spcBef>
                <a:spcPts val="2555"/>
              </a:spcBef>
              <a:buClr>
                <a:srgbClr val="A42F0F"/>
              </a:buClr>
              <a:buFont typeface="Arial"/>
              <a:buChar char=""/>
              <a:tabLst>
                <a:tab pos="356235" algn="l"/>
              </a:tabLst>
            </a:pPr>
            <a:r>
              <a:rPr sz="2600" dirty="0">
                <a:latin typeface="Times New Roman"/>
                <a:cs typeface="Times New Roman"/>
              </a:rPr>
              <a:t>Think about the consequences of what </a:t>
            </a:r>
            <a:r>
              <a:rPr sz="2600" spc="5" dirty="0">
                <a:latin typeface="Times New Roman"/>
                <a:cs typeface="Times New Roman"/>
              </a:rPr>
              <a:t>you </a:t>
            </a:r>
            <a:r>
              <a:rPr sz="2600" dirty="0">
                <a:latin typeface="Times New Roman"/>
                <a:cs typeface="Times New Roman"/>
              </a:rPr>
              <a:t>want </a:t>
            </a:r>
            <a:r>
              <a:rPr sz="2600" spc="-5" dirty="0">
                <a:latin typeface="Times New Roman"/>
                <a:cs typeface="Times New Roman"/>
              </a:rPr>
              <a:t>to</a:t>
            </a:r>
            <a:r>
              <a:rPr sz="2600" spc="-165" dirty="0">
                <a:latin typeface="Times New Roman"/>
                <a:cs typeface="Times New Roman"/>
              </a:rPr>
              <a:t> </a:t>
            </a:r>
            <a:r>
              <a:rPr sz="2600" spc="-45" dirty="0">
                <a:latin typeface="Times New Roman"/>
                <a:cs typeface="Times New Roman"/>
              </a:rPr>
              <a:t>say.</a:t>
            </a:r>
            <a:endParaRPr sz="2600" dirty="0">
              <a:latin typeface="Times New Roman"/>
              <a:cs typeface="Times New Roman"/>
            </a:endParaRPr>
          </a:p>
          <a:p>
            <a:pPr marL="355600" indent="-343535">
              <a:lnSpc>
                <a:spcPct val="100000"/>
              </a:lnSpc>
              <a:spcBef>
                <a:spcPts val="2560"/>
              </a:spcBef>
              <a:buClr>
                <a:srgbClr val="A42F0F"/>
              </a:buClr>
              <a:buFont typeface="Arial"/>
              <a:buChar char=""/>
              <a:tabLst>
                <a:tab pos="356235" algn="l"/>
              </a:tabLst>
            </a:pPr>
            <a:r>
              <a:rPr sz="2600" spc="-10" dirty="0">
                <a:latin typeface="Times New Roman"/>
                <a:cs typeface="Times New Roman"/>
              </a:rPr>
              <a:t>Organize </a:t>
            </a:r>
            <a:r>
              <a:rPr sz="2600" spc="5" dirty="0">
                <a:latin typeface="Times New Roman"/>
                <a:cs typeface="Times New Roman"/>
              </a:rPr>
              <a:t>your </a:t>
            </a:r>
            <a:r>
              <a:rPr sz="2600" dirty="0">
                <a:latin typeface="Times New Roman"/>
                <a:cs typeface="Times New Roman"/>
              </a:rPr>
              <a:t>thoughts </a:t>
            </a:r>
            <a:r>
              <a:rPr sz="2600" spc="-5" dirty="0">
                <a:latin typeface="Times New Roman"/>
                <a:cs typeface="Times New Roman"/>
              </a:rPr>
              <a:t>in </a:t>
            </a:r>
            <a:r>
              <a:rPr sz="2600" dirty="0">
                <a:latin typeface="Times New Roman"/>
                <a:cs typeface="Times New Roman"/>
              </a:rPr>
              <a:t>a logical </a:t>
            </a:r>
            <a:r>
              <a:rPr sz="2600" spc="-40" dirty="0">
                <a:latin typeface="Times New Roman"/>
                <a:cs typeface="Times New Roman"/>
              </a:rPr>
              <a:t>way, </a:t>
            </a:r>
            <a:r>
              <a:rPr sz="2600" dirty="0">
                <a:latin typeface="Times New Roman"/>
                <a:cs typeface="Times New Roman"/>
              </a:rPr>
              <a:t>or a way </a:t>
            </a:r>
            <a:r>
              <a:rPr sz="2600" spc="-5" dirty="0">
                <a:latin typeface="Times New Roman"/>
                <a:cs typeface="Times New Roman"/>
              </a:rPr>
              <a:t>suiting </a:t>
            </a:r>
            <a:r>
              <a:rPr sz="2600" spc="5" dirty="0">
                <a:latin typeface="Times New Roman"/>
                <a:cs typeface="Times New Roman"/>
              </a:rPr>
              <a:t>your</a:t>
            </a:r>
            <a:r>
              <a:rPr sz="2600" spc="-114" dirty="0">
                <a:latin typeface="Times New Roman"/>
                <a:cs typeface="Times New Roman"/>
              </a:rPr>
              <a:t> </a:t>
            </a:r>
            <a:r>
              <a:rPr sz="2600" dirty="0">
                <a:latin typeface="Times New Roman"/>
                <a:cs typeface="Times New Roman"/>
              </a:rPr>
              <a:t>audience.</a:t>
            </a:r>
          </a:p>
          <a:p>
            <a:pPr marL="355600" indent="-343535">
              <a:lnSpc>
                <a:spcPct val="100000"/>
              </a:lnSpc>
              <a:spcBef>
                <a:spcPts val="2570"/>
              </a:spcBef>
              <a:buClr>
                <a:srgbClr val="A42F0F"/>
              </a:buClr>
              <a:buFont typeface="Arial"/>
              <a:buChar char=""/>
              <a:tabLst>
                <a:tab pos="356235" algn="l"/>
              </a:tabLst>
            </a:pPr>
            <a:r>
              <a:rPr sz="2600" dirty="0">
                <a:latin typeface="Times New Roman"/>
                <a:cs typeface="Times New Roman"/>
              </a:rPr>
              <a:t>Edit </a:t>
            </a:r>
            <a:r>
              <a:rPr sz="2600" spc="5" dirty="0">
                <a:latin typeface="Times New Roman"/>
                <a:cs typeface="Times New Roman"/>
              </a:rPr>
              <a:t>your </a:t>
            </a:r>
            <a:r>
              <a:rPr sz="2600" spc="-5" dirty="0">
                <a:latin typeface="Times New Roman"/>
                <a:cs typeface="Times New Roman"/>
              </a:rPr>
              <a:t>remarks</a:t>
            </a:r>
            <a:r>
              <a:rPr sz="2600" spc="-60" dirty="0">
                <a:latin typeface="Times New Roman"/>
                <a:cs typeface="Times New Roman"/>
              </a:rPr>
              <a:t> </a:t>
            </a:r>
            <a:r>
              <a:rPr sz="2600" spc="-20" dirty="0">
                <a:latin typeface="Times New Roman"/>
                <a:cs typeface="Times New Roman"/>
              </a:rPr>
              <a:t>mentally.</a:t>
            </a:r>
            <a:endParaRPr sz="2600" dirty="0">
              <a:latin typeface="Times New Roman"/>
              <a:cs typeface="Times New Roman"/>
            </a:endParaRPr>
          </a:p>
          <a:p>
            <a:pPr marL="355600" marR="5080" indent="-343535" algn="just">
              <a:lnSpc>
                <a:spcPct val="150100"/>
              </a:lnSpc>
              <a:spcBef>
                <a:spcPts val="990"/>
              </a:spcBef>
              <a:buClr>
                <a:srgbClr val="A42F0F"/>
              </a:buClr>
              <a:buFont typeface="Arial"/>
              <a:buChar char=""/>
              <a:tabLst>
                <a:tab pos="356235" algn="l"/>
              </a:tabLst>
            </a:pPr>
            <a:r>
              <a:rPr sz="2600" spc="-30" dirty="0">
                <a:latin typeface="Times New Roman"/>
                <a:cs typeface="Times New Roman"/>
              </a:rPr>
              <a:t>Try </a:t>
            </a:r>
            <a:r>
              <a:rPr sz="2600" dirty="0">
                <a:latin typeface="Times New Roman"/>
                <a:cs typeface="Times New Roman"/>
              </a:rPr>
              <a:t>to </a:t>
            </a:r>
            <a:r>
              <a:rPr sz="2600" spc="-5" dirty="0">
                <a:latin typeface="Times New Roman"/>
                <a:cs typeface="Times New Roman"/>
              </a:rPr>
              <a:t>predict </a:t>
            </a:r>
            <a:r>
              <a:rPr sz="2600" dirty="0">
                <a:latin typeface="Times New Roman"/>
                <a:cs typeface="Times New Roman"/>
              </a:rPr>
              <a:t>your </a:t>
            </a:r>
            <a:r>
              <a:rPr sz="2600" spc="-20" dirty="0">
                <a:latin typeface="Times New Roman"/>
                <a:cs typeface="Times New Roman"/>
              </a:rPr>
              <a:t>audience’s </a:t>
            </a:r>
            <a:r>
              <a:rPr sz="2600" dirty="0">
                <a:latin typeface="Times New Roman"/>
                <a:cs typeface="Times New Roman"/>
              </a:rPr>
              <a:t>response </a:t>
            </a:r>
            <a:r>
              <a:rPr sz="2600" spc="-5" dirty="0">
                <a:latin typeface="Times New Roman"/>
                <a:cs typeface="Times New Roman"/>
              </a:rPr>
              <a:t>and have alternative </a:t>
            </a:r>
            <a:r>
              <a:rPr sz="2600" spc="-80" dirty="0">
                <a:latin typeface="Times New Roman"/>
                <a:cs typeface="Times New Roman"/>
              </a:rPr>
              <a:t>approaches  </a:t>
            </a:r>
            <a:r>
              <a:rPr sz="2600" spc="-5" dirty="0">
                <a:latin typeface="Times New Roman"/>
                <a:cs typeface="Times New Roman"/>
              </a:rPr>
              <a:t>ready </a:t>
            </a:r>
            <a:r>
              <a:rPr sz="2600" dirty="0">
                <a:latin typeface="Times New Roman"/>
                <a:cs typeface="Times New Roman"/>
              </a:rPr>
              <a:t>for </a:t>
            </a:r>
            <a:r>
              <a:rPr sz="2600" spc="-5" dirty="0">
                <a:latin typeface="Times New Roman"/>
                <a:cs typeface="Times New Roman"/>
              </a:rPr>
              <a:t>an </a:t>
            </a:r>
            <a:r>
              <a:rPr sz="2600" dirty="0">
                <a:latin typeface="Times New Roman"/>
                <a:cs typeface="Times New Roman"/>
              </a:rPr>
              <a:t>unexpected</a:t>
            </a:r>
            <a:r>
              <a:rPr sz="2600" spc="-30" dirty="0">
                <a:latin typeface="Times New Roman"/>
                <a:cs typeface="Times New Roman"/>
              </a:rPr>
              <a:t> </a:t>
            </a:r>
            <a:r>
              <a:rPr sz="2600" spc="-5" dirty="0">
                <a:latin typeface="Times New Roman"/>
                <a:cs typeface="Times New Roman"/>
              </a:rPr>
              <a:t>remark.</a:t>
            </a:r>
            <a:endParaRPr sz="2600" dirty="0">
              <a:latin typeface="Times New Roman"/>
              <a:cs typeface="Times New Roman"/>
            </a:endParaRPr>
          </a:p>
        </p:txBody>
      </p:sp>
    </p:spTree>
    <p:extLst>
      <p:ext uri="{BB962C8B-B14F-4D97-AF65-F5344CB8AC3E}">
        <p14:creationId xmlns:p14="http://schemas.microsoft.com/office/powerpoint/2010/main" val="225153701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82581" y="707529"/>
            <a:ext cx="11228240" cy="443711"/>
          </a:xfrm>
          <a:prstGeom prst="rect">
            <a:avLst/>
          </a:prstGeom>
        </p:spPr>
        <p:txBody>
          <a:bodyPr vert="horz" wrap="square" lIns="0" tIns="12700" rIns="0" bIns="0" rtlCol="0">
            <a:spAutoFit/>
          </a:bodyPr>
          <a:lstStyle/>
          <a:p>
            <a:pPr marL="12700">
              <a:lnSpc>
                <a:spcPct val="100000"/>
              </a:lnSpc>
              <a:spcBef>
                <a:spcPts val="100"/>
              </a:spcBef>
            </a:pPr>
            <a:r>
              <a:rPr sz="2800" b="1" spc="-10" dirty="0">
                <a:latin typeface="Times New Roman"/>
                <a:cs typeface="Times New Roman"/>
              </a:rPr>
              <a:t>Addressing </a:t>
            </a:r>
            <a:r>
              <a:rPr sz="2800" b="1" spc="-5" dirty="0">
                <a:latin typeface="Times New Roman"/>
                <a:cs typeface="Times New Roman"/>
              </a:rPr>
              <a:t>the </a:t>
            </a:r>
            <a:r>
              <a:rPr sz="2800" b="1" spc="-25" dirty="0">
                <a:latin typeface="Times New Roman"/>
                <a:cs typeface="Times New Roman"/>
              </a:rPr>
              <a:t>Weaknesses </a:t>
            </a:r>
            <a:r>
              <a:rPr sz="2800" b="1" dirty="0">
                <a:latin typeface="Times New Roman"/>
                <a:cs typeface="Times New Roman"/>
              </a:rPr>
              <a:t>of Oral</a:t>
            </a:r>
            <a:r>
              <a:rPr sz="2800" b="1" spc="-40" dirty="0">
                <a:latin typeface="Times New Roman"/>
                <a:cs typeface="Times New Roman"/>
              </a:rPr>
              <a:t> </a:t>
            </a:r>
            <a:r>
              <a:rPr sz="2800" b="1" dirty="0">
                <a:latin typeface="Times New Roman"/>
                <a:cs typeface="Times New Roman"/>
              </a:rPr>
              <a:t>Communication</a:t>
            </a:r>
          </a:p>
        </p:txBody>
      </p:sp>
      <p:sp>
        <p:nvSpPr>
          <p:cNvPr id="3" name="object 3"/>
          <p:cNvSpPr txBox="1"/>
          <p:nvPr/>
        </p:nvSpPr>
        <p:spPr>
          <a:xfrm>
            <a:off x="682581" y="1864050"/>
            <a:ext cx="10740980" cy="4373880"/>
          </a:xfrm>
          <a:prstGeom prst="rect">
            <a:avLst/>
          </a:prstGeom>
        </p:spPr>
        <p:txBody>
          <a:bodyPr vert="horz" wrap="square" lIns="0" tIns="12065" rIns="0" bIns="0" rtlCol="0">
            <a:spAutoFit/>
          </a:bodyPr>
          <a:lstStyle/>
          <a:p>
            <a:pPr marL="355600" marR="5080" indent="-342900">
              <a:lnSpc>
                <a:spcPct val="150000"/>
              </a:lnSpc>
              <a:spcBef>
                <a:spcPts val="95"/>
              </a:spcBef>
            </a:pPr>
            <a:r>
              <a:rPr sz="2800" spc="120" dirty="0">
                <a:latin typeface="Arial"/>
                <a:cs typeface="Arial"/>
              </a:rPr>
              <a:t></a:t>
            </a:r>
            <a:r>
              <a:rPr sz="2800" spc="120" dirty="0">
                <a:latin typeface="Times New Roman"/>
                <a:cs typeface="Times New Roman"/>
              </a:rPr>
              <a:t>While </a:t>
            </a:r>
            <a:r>
              <a:rPr sz="2800" spc="-5" dirty="0">
                <a:latin typeface="Times New Roman"/>
                <a:cs typeface="Times New Roman"/>
              </a:rPr>
              <a:t>speaking, observe </a:t>
            </a:r>
            <a:r>
              <a:rPr sz="2800" dirty="0">
                <a:latin typeface="Times New Roman"/>
                <a:cs typeface="Times New Roman"/>
              </a:rPr>
              <a:t>the </a:t>
            </a:r>
            <a:r>
              <a:rPr sz="2800" spc="-5" dirty="0">
                <a:latin typeface="Times New Roman"/>
                <a:cs typeface="Times New Roman"/>
              </a:rPr>
              <a:t>non-verbal feedback </a:t>
            </a:r>
            <a:r>
              <a:rPr sz="2800" spc="-10" dirty="0">
                <a:latin typeface="Times New Roman"/>
                <a:cs typeface="Times New Roman"/>
              </a:rPr>
              <a:t>of </a:t>
            </a:r>
            <a:r>
              <a:rPr sz="2800" dirty="0">
                <a:latin typeface="Times New Roman"/>
                <a:cs typeface="Times New Roman"/>
              </a:rPr>
              <a:t>the </a:t>
            </a:r>
            <a:r>
              <a:rPr sz="2800" spc="-10" dirty="0">
                <a:latin typeface="Times New Roman"/>
                <a:cs typeface="Times New Roman"/>
              </a:rPr>
              <a:t>listeners </a:t>
            </a:r>
            <a:r>
              <a:rPr sz="2800" spc="-275" dirty="0">
                <a:latin typeface="Times New Roman"/>
                <a:cs typeface="Times New Roman"/>
              </a:rPr>
              <a:t>and  </a:t>
            </a:r>
            <a:r>
              <a:rPr sz="2800" spc="-5" dirty="0">
                <a:latin typeface="Times New Roman"/>
                <a:cs typeface="Times New Roman"/>
              </a:rPr>
              <a:t>tailor your message</a:t>
            </a:r>
            <a:r>
              <a:rPr sz="2800" spc="-25" dirty="0">
                <a:latin typeface="Times New Roman"/>
                <a:cs typeface="Times New Roman"/>
              </a:rPr>
              <a:t> </a:t>
            </a:r>
            <a:r>
              <a:rPr sz="2800" spc="-15" dirty="0">
                <a:latin typeface="Times New Roman"/>
                <a:cs typeface="Times New Roman"/>
              </a:rPr>
              <a:t>accordingly.</a:t>
            </a:r>
            <a:endParaRPr sz="2800" dirty="0">
              <a:latin typeface="Times New Roman"/>
              <a:cs typeface="Times New Roman"/>
            </a:endParaRPr>
          </a:p>
          <a:p>
            <a:pPr marL="12700">
              <a:lnSpc>
                <a:spcPct val="100000"/>
              </a:lnSpc>
              <a:spcBef>
                <a:spcPts val="2680"/>
              </a:spcBef>
            </a:pPr>
            <a:r>
              <a:rPr sz="2800" spc="235" dirty="0">
                <a:latin typeface="Arial"/>
                <a:cs typeface="Arial"/>
              </a:rPr>
              <a:t></a:t>
            </a:r>
            <a:r>
              <a:rPr sz="2800" spc="235" dirty="0">
                <a:latin typeface="Times New Roman"/>
                <a:cs typeface="Times New Roman"/>
              </a:rPr>
              <a:t>Be</a:t>
            </a:r>
            <a:r>
              <a:rPr sz="2800" spc="-5" dirty="0">
                <a:latin typeface="Times New Roman"/>
                <a:cs typeface="Times New Roman"/>
              </a:rPr>
              <a:t> empathetic.</a:t>
            </a:r>
            <a:endParaRPr sz="2800" dirty="0">
              <a:latin typeface="Times New Roman"/>
              <a:cs typeface="Times New Roman"/>
            </a:endParaRPr>
          </a:p>
          <a:p>
            <a:pPr marL="12700">
              <a:lnSpc>
                <a:spcPct val="100000"/>
              </a:lnSpc>
              <a:spcBef>
                <a:spcPts val="2690"/>
              </a:spcBef>
            </a:pPr>
            <a:r>
              <a:rPr sz="2800" spc="180" dirty="0">
                <a:latin typeface="Arial"/>
                <a:cs typeface="Arial"/>
              </a:rPr>
              <a:t></a:t>
            </a:r>
            <a:r>
              <a:rPr sz="2800" spc="180" dirty="0">
                <a:latin typeface="Times New Roman"/>
                <a:cs typeface="Times New Roman"/>
              </a:rPr>
              <a:t>Use </a:t>
            </a:r>
            <a:r>
              <a:rPr sz="2800" spc="-5" dirty="0">
                <a:latin typeface="Times New Roman"/>
                <a:cs typeface="Times New Roman"/>
              </a:rPr>
              <a:t>appropriate </a:t>
            </a:r>
            <a:r>
              <a:rPr sz="2800" dirty="0">
                <a:latin typeface="Times New Roman"/>
                <a:cs typeface="Times New Roman"/>
              </a:rPr>
              <a:t>non-verbal</a:t>
            </a:r>
            <a:r>
              <a:rPr sz="2800" spc="-220" dirty="0">
                <a:latin typeface="Times New Roman"/>
                <a:cs typeface="Times New Roman"/>
              </a:rPr>
              <a:t> </a:t>
            </a:r>
            <a:r>
              <a:rPr sz="2800" spc="-5" dirty="0">
                <a:latin typeface="Times New Roman"/>
                <a:cs typeface="Times New Roman"/>
              </a:rPr>
              <a:t>communication.</a:t>
            </a:r>
            <a:endParaRPr sz="2800" dirty="0">
              <a:latin typeface="Times New Roman"/>
              <a:cs typeface="Times New Roman"/>
            </a:endParaRPr>
          </a:p>
          <a:p>
            <a:pPr marL="12700">
              <a:lnSpc>
                <a:spcPct val="100000"/>
              </a:lnSpc>
              <a:spcBef>
                <a:spcPts val="2675"/>
              </a:spcBef>
            </a:pPr>
            <a:r>
              <a:rPr sz="2800" spc="235" dirty="0">
                <a:latin typeface="Arial"/>
                <a:cs typeface="Arial"/>
              </a:rPr>
              <a:t></a:t>
            </a:r>
            <a:r>
              <a:rPr sz="2800" spc="235" dirty="0">
                <a:latin typeface="Times New Roman"/>
                <a:cs typeface="Times New Roman"/>
              </a:rPr>
              <a:t>Be</a:t>
            </a:r>
            <a:r>
              <a:rPr sz="2800" spc="-5" dirty="0">
                <a:latin typeface="Times New Roman"/>
                <a:cs typeface="Times New Roman"/>
              </a:rPr>
              <a:t> </a:t>
            </a:r>
            <a:r>
              <a:rPr sz="2800" spc="-30" dirty="0">
                <a:latin typeface="Times New Roman"/>
                <a:cs typeface="Times New Roman"/>
              </a:rPr>
              <a:t>clear.</a:t>
            </a:r>
            <a:endParaRPr sz="2800" dirty="0">
              <a:latin typeface="Times New Roman"/>
              <a:cs typeface="Times New Roman"/>
            </a:endParaRPr>
          </a:p>
          <a:p>
            <a:pPr marL="12700">
              <a:lnSpc>
                <a:spcPct val="100000"/>
              </a:lnSpc>
              <a:spcBef>
                <a:spcPts val="2680"/>
              </a:spcBef>
            </a:pPr>
            <a:r>
              <a:rPr sz="2800" spc="235" dirty="0">
                <a:latin typeface="Arial"/>
                <a:cs typeface="Arial"/>
              </a:rPr>
              <a:t></a:t>
            </a:r>
            <a:r>
              <a:rPr sz="2800" spc="235" dirty="0">
                <a:latin typeface="Times New Roman"/>
                <a:cs typeface="Times New Roman"/>
              </a:rPr>
              <a:t>Be </a:t>
            </a:r>
            <a:r>
              <a:rPr sz="2800" spc="-5" dirty="0">
                <a:latin typeface="Times New Roman"/>
                <a:cs typeface="Times New Roman"/>
              </a:rPr>
              <a:t>confident. Believe in what </a:t>
            </a:r>
            <a:r>
              <a:rPr sz="2800" dirty="0">
                <a:latin typeface="Times New Roman"/>
                <a:cs typeface="Times New Roman"/>
              </a:rPr>
              <a:t>you</a:t>
            </a:r>
            <a:r>
              <a:rPr sz="2800" spc="-260" dirty="0">
                <a:latin typeface="Times New Roman"/>
                <a:cs typeface="Times New Roman"/>
              </a:rPr>
              <a:t> </a:t>
            </a:r>
            <a:r>
              <a:rPr sz="2800" spc="-50" dirty="0">
                <a:latin typeface="Times New Roman"/>
                <a:cs typeface="Times New Roman"/>
              </a:rPr>
              <a:t>say.</a:t>
            </a:r>
            <a:endParaRPr sz="2800" dirty="0">
              <a:latin typeface="Times New Roman"/>
              <a:cs typeface="Times New Roman"/>
            </a:endParaRPr>
          </a:p>
        </p:txBody>
      </p:sp>
    </p:spTree>
    <p:extLst>
      <p:ext uri="{BB962C8B-B14F-4D97-AF65-F5344CB8AC3E}">
        <p14:creationId xmlns:p14="http://schemas.microsoft.com/office/powerpoint/2010/main" val="298910658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44698" y="1779762"/>
            <a:ext cx="11590986" cy="3539430"/>
          </a:xfrm>
          <a:prstGeom prst="rect">
            <a:avLst/>
          </a:prstGeom>
        </p:spPr>
        <p:txBody>
          <a:bodyPr wrap="square">
            <a:spAutoFit/>
          </a:bodyPr>
          <a:lstStyle/>
          <a:p>
            <a:pPr marL="457200" indent="-457200">
              <a:buFont typeface="Wingdings" panose="05000000000000000000" pitchFamily="2" charset="2"/>
              <a:buChar char="v"/>
            </a:pPr>
            <a:r>
              <a:rPr lang="en-US" sz="2800" b="1" dirty="0">
                <a:solidFill>
                  <a:srgbClr val="FF0000"/>
                </a:solidFill>
                <a:latin typeface="Times New Roman" panose="02020603050405020304" pitchFamily="18" charset="0"/>
              </a:rPr>
              <a:t>E</a:t>
            </a:r>
            <a:r>
              <a:rPr lang="en-US" sz="2800" b="1" dirty="0" smtClean="0">
                <a:solidFill>
                  <a:srgbClr val="FF0000"/>
                </a:solidFill>
                <a:latin typeface="Times New Roman" panose="02020603050405020304" pitchFamily="18" charset="0"/>
              </a:rPr>
              <a:t>nhance </a:t>
            </a:r>
            <a:r>
              <a:rPr lang="en-US" sz="2800" b="1" dirty="0">
                <a:solidFill>
                  <a:srgbClr val="FF0000"/>
                </a:solidFill>
                <a:latin typeface="Times New Roman" panose="02020603050405020304" pitchFamily="18" charset="0"/>
              </a:rPr>
              <a:t>or interfere </a:t>
            </a:r>
            <a:r>
              <a:rPr lang="en-US" sz="2800" b="1" dirty="0">
                <a:latin typeface="Times New Roman" panose="02020603050405020304" pitchFamily="18" charset="0"/>
              </a:rPr>
              <a:t>with verbal messages that are delivered. </a:t>
            </a:r>
            <a:endParaRPr lang="en-US" sz="2800" b="1" dirty="0" smtClean="0">
              <a:latin typeface="Times New Roman" panose="02020603050405020304" pitchFamily="18" charset="0"/>
            </a:endParaRPr>
          </a:p>
          <a:p>
            <a:pPr marL="457200" indent="-457200">
              <a:buFont typeface="Wingdings" panose="05000000000000000000" pitchFamily="2" charset="2"/>
              <a:buChar char="v"/>
            </a:pPr>
            <a:r>
              <a:rPr lang="en-US" sz="2800" b="1" dirty="0" smtClean="0">
                <a:latin typeface="Times New Roman" panose="02020603050405020304" pitchFamily="18" charset="0"/>
              </a:rPr>
              <a:t>They may </a:t>
            </a:r>
            <a:r>
              <a:rPr lang="en-US" sz="2800" b="1" dirty="0" smtClean="0">
                <a:solidFill>
                  <a:srgbClr val="FF0000"/>
                </a:solidFill>
                <a:latin typeface="Times New Roman" panose="02020603050405020304" pitchFamily="18" charset="0"/>
              </a:rPr>
              <a:t>contradict</a:t>
            </a:r>
            <a:r>
              <a:rPr lang="en-US" sz="2800" b="1" dirty="0" smtClean="0">
                <a:latin typeface="Times New Roman" panose="02020603050405020304" pitchFamily="18" charset="0"/>
              </a:rPr>
              <a:t> with verbal messages. (in an interview verbal tells knowledge while </a:t>
            </a:r>
            <a:r>
              <a:rPr lang="en-US" sz="2800" b="1" dirty="0" smtClean="0">
                <a:solidFill>
                  <a:srgbClr val="FF0000"/>
                </a:solidFill>
                <a:latin typeface="Times New Roman" panose="02020603050405020304" pitchFamily="18" charset="0"/>
              </a:rPr>
              <a:t>non verbal </a:t>
            </a:r>
            <a:r>
              <a:rPr lang="en-US" sz="2800" b="1" dirty="0" smtClean="0">
                <a:latin typeface="Times New Roman" panose="02020603050405020304" pitchFamily="18" charset="0"/>
              </a:rPr>
              <a:t>shows how sure and confident you are.)</a:t>
            </a:r>
            <a:endParaRPr lang="en-US" sz="2800" b="1" dirty="0">
              <a:latin typeface="Times New Roman" panose="02020603050405020304" pitchFamily="18" charset="0"/>
            </a:endParaRPr>
          </a:p>
          <a:p>
            <a:pPr marL="457200" indent="-457200">
              <a:buFont typeface="Wingdings" panose="05000000000000000000" pitchFamily="2" charset="2"/>
              <a:buChar char="v"/>
            </a:pPr>
            <a:r>
              <a:rPr lang="en-US" sz="2800" b="1" dirty="0" smtClean="0">
                <a:solidFill>
                  <a:srgbClr val="FF0000"/>
                </a:solidFill>
                <a:latin typeface="Times New Roman" panose="02020603050405020304" pitchFamily="18" charset="0"/>
              </a:rPr>
              <a:t>Substitute</a:t>
            </a:r>
            <a:r>
              <a:rPr lang="en-US" sz="2800" b="1" dirty="0" smtClean="0">
                <a:latin typeface="Times New Roman" panose="02020603050405020304" pitchFamily="18" charset="0"/>
              </a:rPr>
              <a:t> verbal message (eye contact, confident tone, facial expressions show competence and depth of knowledge)</a:t>
            </a:r>
          </a:p>
          <a:p>
            <a:pPr marL="457200" indent="-457200">
              <a:buFont typeface="Wingdings" panose="05000000000000000000" pitchFamily="2" charset="2"/>
              <a:buChar char="v"/>
            </a:pPr>
            <a:r>
              <a:rPr lang="en-US" sz="2800" b="1" dirty="0" smtClean="0">
                <a:solidFill>
                  <a:srgbClr val="FF0000"/>
                </a:solidFill>
                <a:latin typeface="Times New Roman" panose="02020603050405020304" pitchFamily="18" charset="0"/>
              </a:rPr>
              <a:t>Repeat </a:t>
            </a:r>
            <a:r>
              <a:rPr lang="en-US" sz="2800" b="1" dirty="0" smtClean="0">
                <a:latin typeface="Times New Roman" panose="02020603050405020304" pitchFamily="18" charset="0"/>
              </a:rPr>
              <a:t>and emphasize (say I am happy then smile and shake hands)</a:t>
            </a:r>
          </a:p>
          <a:p>
            <a:pPr marL="457200" indent="-457200">
              <a:buFont typeface="Wingdings" panose="05000000000000000000" pitchFamily="2" charset="2"/>
              <a:buChar char="v"/>
            </a:pPr>
            <a:r>
              <a:rPr lang="en-US" sz="2800" b="1" dirty="0" smtClean="0">
                <a:solidFill>
                  <a:srgbClr val="FF0000"/>
                </a:solidFill>
                <a:latin typeface="Times New Roman" panose="02020603050405020304" pitchFamily="18" charset="0"/>
              </a:rPr>
              <a:t>Regulate</a:t>
            </a:r>
            <a:r>
              <a:rPr lang="en-US" sz="2800" b="1" dirty="0" smtClean="0">
                <a:latin typeface="Times New Roman" panose="02020603050405020304" pitchFamily="18" charset="0"/>
              </a:rPr>
              <a:t> verbal messages (based on verbal and non verbal experience, interviewer can ask more questions or cut it short.)</a:t>
            </a:r>
            <a:endParaRPr lang="en-US" sz="2800" b="1" dirty="0">
              <a:latin typeface="Times New Roman" panose="02020603050405020304" pitchFamily="18" charset="0"/>
            </a:endParaRPr>
          </a:p>
        </p:txBody>
      </p:sp>
      <p:sp>
        <p:nvSpPr>
          <p:cNvPr id="3" name="TextBox 2"/>
          <p:cNvSpPr txBox="1"/>
          <p:nvPr/>
        </p:nvSpPr>
        <p:spPr>
          <a:xfrm>
            <a:off x="927279" y="528034"/>
            <a:ext cx="8615966" cy="707886"/>
          </a:xfrm>
          <a:prstGeom prst="rect">
            <a:avLst/>
          </a:prstGeom>
          <a:noFill/>
        </p:spPr>
        <p:txBody>
          <a:bodyPr wrap="square" rtlCol="0">
            <a:spAutoFit/>
          </a:bodyPr>
          <a:lstStyle/>
          <a:p>
            <a:r>
              <a:rPr lang="en-US" sz="4000" b="1" dirty="0">
                <a:latin typeface="Times New Roman" panose="02020603050405020304" pitchFamily="18" charset="0"/>
              </a:rPr>
              <a:t>Nonverbal messages can</a:t>
            </a:r>
            <a:r>
              <a:rPr lang="en-US" sz="4000" b="1" dirty="0" smtClean="0">
                <a:latin typeface="Times New Roman" panose="02020603050405020304" pitchFamily="18" charset="0"/>
              </a:rPr>
              <a:t>:</a:t>
            </a:r>
            <a:endParaRPr lang="en-US" sz="4000" b="1" dirty="0">
              <a:latin typeface="Times New Roman" panose="02020603050405020304" pitchFamily="18" charset="0"/>
            </a:endParaRPr>
          </a:p>
        </p:txBody>
      </p:sp>
    </p:spTree>
    <p:extLst>
      <p:ext uri="{BB962C8B-B14F-4D97-AF65-F5344CB8AC3E}">
        <p14:creationId xmlns:p14="http://schemas.microsoft.com/office/powerpoint/2010/main" val="3426715202"/>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TM03457452[[fn=Celestial]]</Template>
  <TotalTime>912</TotalTime>
  <Words>2095</Words>
  <Application>Microsoft Office PowerPoint</Application>
  <PresentationFormat>Widescreen</PresentationFormat>
  <Paragraphs>288</Paragraphs>
  <Slides>45</Slides>
  <Notes>0</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45</vt:i4>
      </vt:variant>
    </vt:vector>
  </HeadingPairs>
  <TitlesOfParts>
    <vt:vector size="56" baseType="lpstr">
      <vt:lpstr>Arial</vt:lpstr>
      <vt:lpstr>Calibri</vt:lpstr>
      <vt:lpstr>Calibri Light</vt:lpstr>
      <vt:lpstr>Georgia</vt:lpstr>
      <vt:lpstr>Gothic Uralic</vt:lpstr>
      <vt:lpstr>Times New Roman</vt:lpstr>
      <vt:lpstr>Verdana</vt:lpstr>
      <vt:lpstr>Verdana-Italic</vt:lpstr>
      <vt:lpstr>Wingdings</vt:lpstr>
      <vt:lpstr>Celestial</vt:lpstr>
      <vt:lpstr>Office Theme</vt:lpstr>
      <vt:lpstr>PowerPoint Presentation</vt:lpstr>
      <vt:lpstr>task. 1</vt:lpstr>
      <vt:lpstr>What is non-verbal communication?</vt:lpstr>
      <vt:lpstr>THE ELEMENTS OF DELIVERY</vt:lpstr>
      <vt:lpstr>Function:</vt:lpstr>
      <vt:lpstr>Nonverbal communication</vt:lpstr>
      <vt:lpstr>Addressing the Weaknesses of Oral Communication</vt:lpstr>
      <vt:lpstr>Addressing the Weaknesses of Oral Communication</vt:lpstr>
      <vt:lpstr>PowerPoint Presentation</vt:lpstr>
      <vt:lpstr>PowerPoint Presentation</vt:lpstr>
      <vt:lpstr>Negative Body Language</vt:lpstr>
      <vt:lpstr>Vital signals/types of non-verbal communication.</vt:lpstr>
      <vt:lpstr>Vital signals/types of non-verbal communication.</vt:lpstr>
      <vt:lpstr>Vital signals/types of non-verbal communication.</vt:lpstr>
      <vt:lpstr>Vital signals/types of non-verbal communication.</vt:lpstr>
      <vt:lpstr>PowerPoint Presentation</vt:lpstr>
      <vt:lpstr>Vital signals/types of non-verbal communication.</vt:lpstr>
      <vt:lpstr>Vital signals/types of non-verbal communication.</vt:lpstr>
      <vt:lpstr>Vital signals/types of non-verbal communication.</vt:lpstr>
      <vt:lpstr>Vital signals/types of non-verbal communication.</vt:lpstr>
      <vt:lpstr>Posture</vt:lpstr>
      <vt:lpstr>  Task:  q.1 Why nonverbal communication matters?  Considering a situation of an interview, brainstorm the ideas.  Q.2 If rejected in an interview due to nonverbal communication, what can be some of such reasons behind?</vt:lpstr>
      <vt:lpstr> Why nonverbal communication matters:</vt:lpstr>
      <vt:lpstr> Why nonverbal communication matters:</vt:lpstr>
      <vt:lpstr>Why nonverbal communication matters:</vt:lpstr>
      <vt:lpstr>PowerPoint Presentation</vt:lpstr>
      <vt:lpstr>Impression Management:</vt:lpstr>
      <vt:lpstr>Impression Management:</vt:lpstr>
      <vt:lpstr>Facial Management Techniques</vt:lpstr>
      <vt:lpstr>PowerPoint Presentation</vt:lpstr>
      <vt:lpstr>WOMEN  BUSINESS WEAR</vt:lpstr>
      <vt:lpstr>WOMEN’S BUSINESS CASUAL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“BRAND YOU”--THE PACKAGE OVERVIEW</vt:lpstr>
      <vt:lpstr>NONVERBAL COMMUNICATION “THE ENTRANCE”</vt:lpstr>
      <vt:lpstr>NONVERBAL CUES</vt:lpstr>
      <vt:lpstr>NONVERBAL CUES</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Non verbal communication</dc:title>
  <dc:creator>Javed Iqbal</dc:creator>
  <cp:lastModifiedBy>Javed Iqbal</cp:lastModifiedBy>
  <cp:revision>67</cp:revision>
  <dcterms:created xsi:type="dcterms:W3CDTF">2019-02-11T07:38:22Z</dcterms:created>
  <dcterms:modified xsi:type="dcterms:W3CDTF">2020-03-10T06:07:39Z</dcterms:modified>
</cp:coreProperties>
</file>